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Instrument Sans Medium" panose="020B0604020202020204" charset="0"/>
      <p:regular r:id="rId13"/>
    </p:embeddedFont>
    <p:embeddedFont>
      <p:font typeface="Open Sans" panose="020B0606030504020204" pitchFamily="3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1F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3786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518648"/>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Fincai: AI-Powered Personal Finance &amp; Investment Assistant</a:t>
            </a:r>
            <a:endParaRPr lang="en-US" sz="4450" dirty="0"/>
          </a:p>
        </p:txBody>
      </p:sp>
      <p:sp>
        <p:nvSpPr>
          <p:cNvPr id="4" name="Text 1"/>
          <p:cNvSpPr/>
          <p:nvPr/>
        </p:nvSpPr>
        <p:spPr>
          <a:xfrm>
            <a:off x="6280190" y="4985147"/>
            <a:ext cx="7556421" cy="725805"/>
          </a:xfrm>
          <a:prstGeom prst="rect">
            <a:avLst/>
          </a:prstGeom>
          <a:noFill/>
          <a:ln/>
        </p:spPr>
        <p:txBody>
          <a:bodyPr wrap="square" lIns="0" tIns="0" rIns="0" bIns="0" rtlCol="0" anchor="t"/>
          <a:lstStyle/>
          <a:p>
            <a:pPr marL="0" indent="0" algn="ctr">
              <a:lnSpc>
                <a:spcPts val="2850"/>
              </a:lnSpc>
              <a:buNone/>
            </a:pPr>
            <a:r>
              <a:rPr lang="en-US" sz="1750" dirty="0">
                <a:solidFill>
                  <a:srgbClr val="BFBFBF"/>
                </a:solidFill>
                <a:latin typeface="Open Sans" pitchFamily="34" charset="0"/>
                <a:ea typeface="Open Sans" pitchFamily="34" charset="-122"/>
                <a:cs typeface="Open Sans" pitchFamily="34" charset="-120"/>
              </a:rPr>
              <a:t>Transforming personal finance through intelligent automation and AI-driven insights</a:t>
            </a:r>
            <a:endParaRPr lang="en-US" sz="1750" dirty="0"/>
          </a:p>
        </p:txBody>
      </p:sp>
      <p:sp>
        <p:nvSpPr>
          <p:cNvPr id="5" name="Rectangle 4">
            <a:extLst>
              <a:ext uri="{FF2B5EF4-FFF2-40B4-BE49-F238E27FC236}">
                <a16:creationId xmlns:a16="http://schemas.microsoft.com/office/drawing/2014/main" id="{7FEADAD6-2DB4-3428-87DF-0658F98EE9F0}"/>
              </a:ext>
            </a:extLst>
          </p:cNvPr>
          <p:cNvSpPr/>
          <p:nvPr/>
        </p:nvSpPr>
        <p:spPr>
          <a:xfrm>
            <a:off x="12846205" y="7672039"/>
            <a:ext cx="1661532" cy="457201"/>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89940" y="591622"/>
            <a:ext cx="7736919" cy="1256348"/>
          </a:xfrm>
          <a:prstGeom prst="rect">
            <a:avLst/>
          </a:prstGeom>
          <a:noFill/>
          <a:ln/>
        </p:spPr>
        <p:txBody>
          <a:bodyPr wrap="square" lIns="0" tIns="0" rIns="0" bIns="0" rtlCol="0" anchor="t"/>
          <a:lstStyle/>
          <a:p>
            <a:pPr marL="0" indent="0" algn="l">
              <a:lnSpc>
                <a:spcPts val="4900"/>
              </a:lnSpc>
              <a:buNone/>
            </a:pPr>
            <a:r>
              <a:rPr lang="en-US" sz="3950" dirty="0">
                <a:solidFill>
                  <a:srgbClr val="FEFEFE"/>
                </a:solidFill>
                <a:latin typeface="Instrument Sans Medium" pitchFamily="34" charset="0"/>
                <a:ea typeface="Instrument Sans Medium" pitchFamily="34" charset="-122"/>
                <a:cs typeface="Instrument Sans Medium" pitchFamily="34" charset="-120"/>
              </a:rPr>
              <a:t>The Future of Personal Finance is Here</a:t>
            </a:r>
            <a:endParaRPr lang="en-US" sz="3950" dirty="0"/>
          </a:p>
        </p:txBody>
      </p:sp>
      <p:sp>
        <p:nvSpPr>
          <p:cNvPr id="4" name="Text 1"/>
          <p:cNvSpPr/>
          <p:nvPr/>
        </p:nvSpPr>
        <p:spPr>
          <a:xfrm>
            <a:off x="6189940" y="2350413"/>
            <a:ext cx="4445913" cy="1507808"/>
          </a:xfrm>
          <a:prstGeom prst="rect">
            <a:avLst/>
          </a:prstGeom>
          <a:noFill/>
          <a:ln/>
        </p:spPr>
        <p:txBody>
          <a:bodyPr wrap="square" lIns="0" tIns="0" rIns="0" bIns="0" rtlCol="0" anchor="t"/>
          <a:lstStyle/>
          <a:p>
            <a:pPr marL="0" indent="0" algn="l">
              <a:lnSpc>
                <a:spcPts val="2950"/>
              </a:lnSpc>
              <a:buNone/>
            </a:pPr>
            <a:r>
              <a:rPr lang="en-US" sz="2350" dirty="0">
                <a:solidFill>
                  <a:srgbClr val="F5F547"/>
                </a:solidFill>
                <a:latin typeface="Instrument Sans Medium" pitchFamily="34" charset="0"/>
                <a:ea typeface="Instrument Sans Medium" pitchFamily="34" charset="-122"/>
                <a:cs typeface="Instrument Sans Medium" pitchFamily="34" charset="-120"/>
              </a:rPr>
              <a:t>Fincai represents the convergence of artificial intelligence and personal finance</a:t>
            </a:r>
            <a:endParaRPr lang="en-US" sz="2350" dirty="0"/>
          </a:p>
        </p:txBody>
      </p:sp>
      <p:sp>
        <p:nvSpPr>
          <p:cNvPr id="5" name="Text 2"/>
          <p:cNvSpPr/>
          <p:nvPr/>
        </p:nvSpPr>
        <p:spPr>
          <a:xfrm>
            <a:off x="6189940" y="4059198"/>
            <a:ext cx="4445913" cy="2573655"/>
          </a:xfrm>
          <a:prstGeom prst="rect">
            <a:avLst/>
          </a:prstGeom>
          <a:noFill/>
          <a:ln/>
        </p:spPr>
        <p:txBody>
          <a:bodyPr wrap="square" lIns="0" tIns="0" rIns="0" bIns="0" rtlCol="0" anchor="t"/>
          <a:lstStyle/>
          <a:p>
            <a:pPr marL="0" indent="0" algn="l">
              <a:lnSpc>
                <a:spcPts val="2500"/>
              </a:lnSpc>
              <a:buNone/>
            </a:pPr>
            <a:r>
              <a:rPr lang="en-US" sz="1550" dirty="0">
                <a:solidFill>
                  <a:srgbClr val="BFBFBF"/>
                </a:solidFill>
                <a:latin typeface="Open Sans" pitchFamily="34" charset="0"/>
                <a:ea typeface="Open Sans" pitchFamily="34" charset="-122"/>
                <a:cs typeface="Open Sans" pitchFamily="34" charset="-120"/>
              </a:rPr>
              <a:t>We're not just building another budgeting app—we're creating an intelligent financial companion that transforms how individuals understand and manage their money. With our robust roadmap and proven technical foundation, Fincai is positioned to become the definitive platform for AI-driven personal finance management.</a:t>
            </a:r>
            <a:endParaRPr lang="en-US" sz="1550" dirty="0"/>
          </a:p>
        </p:txBody>
      </p:sp>
      <p:sp>
        <p:nvSpPr>
          <p:cNvPr id="6" name="Text 3"/>
          <p:cNvSpPr/>
          <p:nvPr/>
        </p:nvSpPr>
        <p:spPr>
          <a:xfrm>
            <a:off x="6189940" y="6813709"/>
            <a:ext cx="4445913" cy="643414"/>
          </a:xfrm>
          <a:prstGeom prst="rect">
            <a:avLst/>
          </a:prstGeom>
          <a:noFill/>
          <a:ln/>
        </p:spPr>
        <p:txBody>
          <a:bodyPr wrap="square" lIns="0" tIns="0" rIns="0" bIns="0" rtlCol="0" anchor="t"/>
          <a:lstStyle/>
          <a:p>
            <a:pPr marL="0" indent="0" algn="l">
              <a:lnSpc>
                <a:spcPts val="2500"/>
              </a:lnSpc>
              <a:buNone/>
            </a:pPr>
            <a:r>
              <a:rPr lang="en-US" sz="1550" dirty="0">
                <a:solidFill>
                  <a:srgbClr val="BFBFBF"/>
                </a:solidFill>
                <a:latin typeface="Open Sans" pitchFamily="34" charset="0"/>
                <a:ea typeface="Open Sans" pitchFamily="34" charset="-122"/>
                <a:cs typeface="Open Sans" pitchFamily="34" charset="-120"/>
              </a:rPr>
              <a:t>The future of finance is intelligent, secure, and personalised. </a:t>
            </a:r>
            <a:r>
              <a:rPr lang="en-US" sz="1550" b="1" dirty="0">
                <a:solidFill>
                  <a:srgbClr val="BFBFBF"/>
                </a:solidFill>
                <a:latin typeface="Open Sans" pitchFamily="34" charset="0"/>
                <a:ea typeface="Open Sans" pitchFamily="34" charset="-122"/>
                <a:cs typeface="Open Sans" pitchFamily="34" charset="-120"/>
              </a:rPr>
              <a:t>The future is Fincai.</a:t>
            </a:r>
            <a:endParaRPr lang="en-US" sz="1550" dirty="0"/>
          </a:p>
        </p:txBody>
      </p:sp>
      <p:sp>
        <p:nvSpPr>
          <p:cNvPr id="7" name="Shape 4"/>
          <p:cNvSpPr/>
          <p:nvPr/>
        </p:nvSpPr>
        <p:spPr>
          <a:xfrm>
            <a:off x="11134011" y="2375535"/>
            <a:ext cx="2800350" cy="1520071"/>
          </a:xfrm>
          <a:prstGeom prst="roundRect">
            <a:avLst>
              <a:gd name="adj" fmla="val 1984"/>
            </a:avLst>
          </a:prstGeom>
          <a:solidFill>
            <a:srgbClr val="3E3E3E"/>
          </a:solidFill>
          <a:ln/>
        </p:spPr>
      </p:sp>
      <p:sp>
        <p:nvSpPr>
          <p:cNvPr id="8" name="Shape 5"/>
          <p:cNvSpPr/>
          <p:nvPr/>
        </p:nvSpPr>
        <p:spPr>
          <a:xfrm>
            <a:off x="11334988" y="2576513"/>
            <a:ext cx="603052" cy="603052"/>
          </a:xfrm>
          <a:prstGeom prst="roundRect">
            <a:avLst>
              <a:gd name="adj" fmla="val 15161355"/>
            </a:avLst>
          </a:prstGeom>
          <a:solidFill>
            <a:srgbClr val="F5F547"/>
          </a:solidFill>
          <a:ln/>
        </p:spPr>
      </p:sp>
      <p:pic>
        <p:nvPicPr>
          <p:cNvPr id="9" name="Image 1" descr="preencoded.png"/>
          <p:cNvPicPr>
            <a:picLocks noChangeAspect="1"/>
          </p:cNvPicPr>
          <p:nvPr/>
        </p:nvPicPr>
        <p:blipFill>
          <a:blip r:embed="rId4"/>
          <a:stretch>
            <a:fillRect/>
          </a:stretch>
        </p:blipFill>
        <p:spPr>
          <a:xfrm>
            <a:off x="11500842" y="2708434"/>
            <a:ext cx="271343" cy="339209"/>
          </a:xfrm>
          <a:prstGeom prst="rect">
            <a:avLst/>
          </a:prstGeom>
        </p:spPr>
      </p:pic>
      <p:sp>
        <p:nvSpPr>
          <p:cNvPr id="10" name="Text 6"/>
          <p:cNvSpPr/>
          <p:nvPr/>
        </p:nvSpPr>
        <p:spPr>
          <a:xfrm>
            <a:off x="11334988" y="3380542"/>
            <a:ext cx="2398395" cy="314087"/>
          </a:xfrm>
          <a:prstGeom prst="rect">
            <a:avLst/>
          </a:prstGeom>
          <a:noFill/>
          <a:ln/>
        </p:spPr>
        <p:txBody>
          <a:bodyPr wrap="none" lIns="0" tIns="0" rIns="0" bIns="0" rtlCol="0" anchor="t"/>
          <a:lstStyle/>
          <a:p>
            <a:pPr marL="0" indent="0" algn="l">
              <a:lnSpc>
                <a:spcPts val="2450"/>
              </a:lnSpc>
              <a:buNone/>
            </a:pPr>
            <a:r>
              <a:rPr lang="en-US" sz="1950" dirty="0">
                <a:solidFill>
                  <a:srgbClr val="BFBFBF"/>
                </a:solidFill>
                <a:latin typeface="Instrument Sans Medium" pitchFamily="34" charset="0"/>
                <a:ea typeface="Instrument Sans Medium" pitchFamily="34" charset="-122"/>
                <a:cs typeface="Instrument Sans Medium" pitchFamily="34" charset="-120"/>
              </a:rPr>
              <a:t>Smart</a:t>
            </a:r>
            <a:endParaRPr lang="en-US" sz="1950" dirty="0"/>
          </a:p>
        </p:txBody>
      </p:sp>
      <p:sp>
        <p:nvSpPr>
          <p:cNvPr id="11" name="Shape 7"/>
          <p:cNvSpPr/>
          <p:nvPr/>
        </p:nvSpPr>
        <p:spPr>
          <a:xfrm>
            <a:off x="11134011" y="4096583"/>
            <a:ext cx="2800350" cy="1520071"/>
          </a:xfrm>
          <a:prstGeom prst="roundRect">
            <a:avLst>
              <a:gd name="adj" fmla="val 1984"/>
            </a:avLst>
          </a:prstGeom>
          <a:solidFill>
            <a:srgbClr val="3E3E3E"/>
          </a:solidFill>
          <a:ln/>
        </p:spPr>
      </p:sp>
      <p:sp>
        <p:nvSpPr>
          <p:cNvPr id="12" name="Shape 8"/>
          <p:cNvSpPr/>
          <p:nvPr/>
        </p:nvSpPr>
        <p:spPr>
          <a:xfrm>
            <a:off x="11334988" y="4297561"/>
            <a:ext cx="603052" cy="603052"/>
          </a:xfrm>
          <a:prstGeom prst="roundRect">
            <a:avLst>
              <a:gd name="adj" fmla="val 15161355"/>
            </a:avLst>
          </a:prstGeom>
          <a:solidFill>
            <a:srgbClr val="F5F547"/>
          </a:solidFill>
          <a:ln/>
        </p:spPr>
      </p:sp>
      <p:pic>
        <p:nvPicPr>
          <p:cNvPr id="13" name="Image 2" descr="preencoded.png"/>
          <p:cNvPicPr>
            <a:picLocks noChangeAspect="1"/>
          </p:cNvPicPr>
          <p:nvPr/>
        </p:nvPicPr>
        <p:blipFill>
          <a:blip r:embed="rId5"/>
          <a:stretch>
            <a:fillRect/>
          </a:stretch>
        </p:blipFill>
        <p:spPr>
          <a:xfrm>
            <a:off x="11500842" y="4429482"/>
            <a:ext cx="271343" cy="339209"/>
          </a:xfrm>
          <a:prstGeom prst="rect">
            <a:avLst/>
          </a:prstGeom>
        </p:spPr>
      </p:pic>
      <p:sp>
        <p:nvSpPr>
          <p:cNvPr id="14" name="Text 9"/>
          <p:cNvSpPr/>
          <p:nvPr/>
        </p:nvSpPr>
        <p:spPr>
          <a:xfrm>
            <a:off x="11334988" y="5101590"/>
            <a:ext cx="2398395" cy="314087"/>
          </a:xfrm>
          <a:prstGeom prst="rect">
            <a:avLst/>
          </a:prstGeom>
          <a:noFill/>
          <a:ln/>
        </p:spPr>
        <p:txBody>
          <a:bodyPr wrap="none" lIns="0" tIns="0" rIns="0" bIns="0" rtlCol="0" anchor="t"/>
          <a:lstStyle/>
          <a:p>
            <a:pPr marL="0" indent="0" algn="l">
              <a:lnSpc>
                <a:spcPts val="2450"/>
              </a:lnSpc>
              <a:buNone/>
            </a:pPr>
            <a:r>
              <a:rPr lang="en-US" sz="1950" dirty="0">
                <a:solidFill>
                  <a:srgbClr val="BFBFBF"/>
                </a:solidFill>
                <a:latin typeface="Instrument Sans Medium" pitchFamily="34" charset="0"/>
                <a:ea typeface="Instrument Sans Medium" pitchFamily="34" charset="-122"/>
                <a:cs typeface="Instrument Sans Medium" pitchFamily="34" charset="-120"/>
              </a:rPr>
              <a:t>Secure</a:t>
            </a:r>
            <a:endParaRPr lang="en-US" sz="1950" dirty="0"/>
          </a:p>
        </p:txBody>
      </p:sp>
      <p:sp>
        <p:nvSpPr>
          <p:cNvPr id="15" name="Shape 10"/>
          <p:cNvSpPr/>
          <p:nvPr/>
        </p:nvSpPr>
        <p:spPr>
          <a:xfrm>
            <a:off x="11134011" y="5817632"/>
            <a:ext cx="2800350" cy="1520071"/>
          </a:xfrm>
          <a:prstGeom prst="roundRect">
            <a:avLst>
              <a:gd name="adj" fmla="val 1984"/>
            </a:avLst>
          </a:prstGeom>
          <a:solidFill>
            <a:srgbClr val="3E3E3E"/>
          </a:solidFill>
          <a:ln/>
        </p:spPr>
      </p:sp>
      <p:sp>
        <p:nvSpPr>
          <p:cNvPr id="16" name="Shape 11"/>
          <p:cNvSpPr/>
          <p:nvPr/>
        </p:nvSpPr>
        <p:spPr>
          <a:xfrm>
            <a:off x="11334988" y="6018609"/>
            <a:ext cx="603052" cy="603052"/>
          </a:xfrm>
          <a:prstGeom prst="roundRect">
            <a:avLst>
              <a:gd name="adj" fmla="val 15161355"/>
            </a:avLst>
          </a:prstGeom>
          <a:solidFill>
            <a:srgbClr val="F5F547"/>
          </a:solidFill>
          <a:ln/>
        </p:spPr>
      </p:sp>
      <p:pic>
        <p:nvPicPr>
          <p:cNvPr id="17" name="Image 3" descr="preencoded.png"/>
          <p:cNvPicPr>
            <a:picLocks noChangeAspect="1"/>
          </p:cNvPicPr>
          <p:nvPr/>
        </p:nvPicPr>
        <p:blipFill>
          <a:blip r:embed="rId6"/>
          <a:stretch>
            <a:fillRect/>
          </a:stretch>
        </p:blipFill>
        <p:spPr>
          <a:xfrm>
            <a:off x="11500842" y="6150531"/>
            <a:ext cx="271343" cy="339209"/>
          </a:xfrm>
          <a:prstGeom prst="rect">
            <a:avLst/>
          </a:prstGeom>
        </p:spPr>
      </p:pic>
      <p:sp>
        <p:nvSpPr>
          <p:cNvPr id="18" name="Text 12"/>
          <p:cNvSpPr/>
          <p:nvPr/>
        </p:nvSpPr>
        <p:spPr>
          <a:xfrm>
            <a:off x="11334988" y="6822638"/>
            <a:ext cx="2398395" cy="314087"/>
          </a:xfrm>
          <a:prstGeom prst="rect">
            <a:avLst/>
          </a:prstGeom>
          <a:noFill/>
          <a:ln/>
        </p:spPr>
        <p:txBody>
          <a:bodyPr wrap="none" lIns="0" tIns="0" rIns="0" bIns="0" rtlCol="0" anchor="t"/>
          <a:lstStyle/>
          <a:p>
            <a:pPr marL="0" indent="0" algn="l">
              <a:lnSpc>
                <a:spcPts val="2450"/>
              </a:lnSpc>
              <a:buNone/>
            </a:pPr>
            <a:r>
              <a:rPr lang="en-US" sz="1950" dirty="0">
                <a:solidFill>
                  <a:srgbClr val="BFBFBF"/>
                </a:solidFill>
                <a:latin typeface="Instrument Sans Medium" pitchFamily="34" charset="0"/>
                <a:ea typeface="Instrument Sans Medium" pitchFamily="34" charset="-122"/>
                <a:cs typeface="Instrument Sans Medium" pitchFamily="34" charset="-120"/>
              </a:rPr>
              <a:t>Scalable</a:t>
            </a:r>
            <a:endParaRPr lang="en-US" sz="1950" dirty="0"/>
          </a:p>
        </p:txBody>
      </p:sp>
      <p:sp>
        <p:nvSpPr>
          <p:cNvPr id="19" name="Rectangle 18">
            <a:extLst>
              <a:ext uri="{FF2B5EF4-FFF2-40B4-BE49-F238E27FC236}">
                <a16:creationId xmlns:a16="http://schemas.microsoft.com/office/drawing/2014/main" id="{0689CEF2-BCB2-2D06-7DAB-EC25BC6E8512}"/>
              </a:ext>
            </a:extLst>
          </p:cNvPr>
          <p:cNvSpPr/>
          <p:nvPr/>
        </p:nvSpPr>
        <p:spPr>
          <a:xfrm>
            <a:off x="12846205" y="7637978"/>
            <a:ext cx="1661532" cy="491262"/>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892612"/>
            <a:ext cx="8741093" cy="708779"/>
          </a:xfrm>
          <a:prstGeom prst="rect">
            <a:avLst/>
          </a:prstGeom>
          <a:noFill/>
          <a:ln/>
        </p:spPr>
        <p:txBody>
          <a:bodyPr wrap="none" lIns="0" tIns="0" rIns="0" bIns="0" rtlCol="0" anchor="t"/>
          <a:lstStyle/>
          <a:p>
            <a:pPr marL="0" indent="0" algn="l">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The Financial Management Crisis</a:t>
            </a:r>
            <a:endParaRPr lang="en-US" sz="4450" dirty="0"/>
          </a:p>
        </p:txBody>
      </p:sp>
      <p:sp>
        <p:nvSpPr>
          <p:cNvPr id="3" name="Text 1"/>
          <p:cNvSpPr/>
          <p:nvPr/>
        </p:nvSpPr>
        <p:spPr>
          <a:xfrm>
            <a:off x="793790" y="2145625"/>
            <a:ext cx="7604284" cy="1451610"/>
          </a:xfrm>
          <a:prstGeom prst="rect">
            <a:avLst/>
          </a:prstGeom>
          <a:noFill/>
          <a:ln/>
        </p:spPr>
        <p:txBody>
          <a:bodyPr wrap="square" lIns="0" tIns="0" rIns="0" bIns="0" rtlCol="0" anchor="t"/>
          <a:lstStyle/>
          <a:p>
            <a:pPr marL="0" indent="0" algn="l">
              <a:lnSpc>
                <a:spcPts val="2850"/>
              </a:lnSpc>
              <a:buNone/>
            </a:pPr>
            <a:r>
              <a:rPr lang="en-US" sz="1750" dirty="0">
                <a:solidFill>
                  <a:srgbClr val="BFBFBF"/>
                </a:solidFill>
                <a:latin typeface="Open Sans" pitchFamily="34" charset="0"/>
                <a:ea typeface="Open Sans" pitchFamily="34" charset="-122"/>
                <a:cs typeface="Open Sans" pitchFamily="34" charset="-120"/>
              </a:rPr>
              <a:t>Millions struggle daily with fragmented financial lives. Scattered expense tracking across multiple platforms creates chaos rather than clarity. Traditional budgeting tools lack intelligence, leaving users overwhelmed by investment choices without personalised guidance.</a:t>
            </a:r>
            <a:endParaRPr lang="en-US" sz="1750" dirty="0"/>
          </a:p>
        </p:txBody>
      </p:sp>
      <p:sp>
        <p:nvSpPr>
          <p:cNvPr id="4" name="Text 2"/>
          <p:cNvSpPr/>
          <p:nvPr/>
        </p:nvSpPr>
        <p:spPr>
          <a:xfrm>
            <a:off x="793790" y="3801308"/>
            <a:ext cx="7604284" cy="1088708"/>
          </a:xfrm>
          <a:prstGeom prst="rect">
            <a:avLst/>
          </a:prstGeom>
          <a:noFill/>
          <a:ln/>
        </p:spPr>
        <p:txBody>
          <a:bodyPr wrap="square" lIns="0" tIns="0" rIns="0" bIns="0" rtlCol="0" anchor="t"/>
          <a:lstStyle/>
          <a:p>
            <a:pPr marL="0" indent="0" algn="l">
              <a:lnSpc>
                <a:spcPts val="2850"/>
              </a:lnSpc>
              <a:buNone/>
            </a:pPr>
            <a:r>
              <a:rPr lang="en-US" sz="1750" dirty="0">
                <a:solidFill>
                  <a:srgbClr val="F5F547"/>
                </a:solidFill>
                <a:latin typeface="Open Sans" pitchFamily="34" charset="0"/>
                <a:ea typeface="Open Sans" pitchFamily="34" charset="-122"/>
                <a:cs typeface="Open Sans" pitchFamily="34" charset="-120"/>
              </a:rPr>
              <a:t>The gap between financial complexity and available tools is widening.</a:t>
            </a:r>
            <a:r>
              <a:rPr lang="en-US" sz="1750" dirty="0">
                <a:solidFill>
                  <a:srgbClr val="BFBFBF"/>
                </a:solidFill>
                <a:latin typeface="Open Sans" pitchFamily="34" charset="0"/>
                <a:ea typeface="Open Sans" pitchFamily="34" charset="-122"/>
                <a:cs typeface="Open Sans" pitchFamily="34" charset="-120"/>
              </a:rPr>
              <a:t> What's needed is a secure, intelligent system that transforms overwhelming financial data into actionable insights.</a:t>
            </a:r>
            <a:endParaRPr lang="en-US" sz="1750" dirty="0"/>
          </a:p>
        </p:txBody>
      </p:sp>
      <p:pic>
        <p:nvPicPr>
          <p:cNvPr id="5" name="Image 0" descr="preencoded.png"/>
          <p:cNvPicPr>
            <a:picLocks noChangeAspect="1"/>
          </p:cNvPicPr>
          <p:nvPr/>
        </p:nvPicPr>
        <p:blipFill>
          <a:blip r:embed="rId3"/>
          <a:stretch>
            <a:fillRect/>
          </a:stretch>
        </p:blipFill>
        <p:spPr>
          <a:xfrm>
            <a:off x="8959096" y="2196703"/>
            <a:ext cx="4885015" cy="4885015"/>
          </a:xfrm>
          <a:prstGeom prst="rect">
            <a:avLst/>
          </a:prstGeom>
        </p:spPr>
      </p:pic>
      <p:sp>
        <p:nvSpPr>
          <p:cNvPr id="6" name="Rectangle 5">
            <a:extLst>
              <a:ext uri="{FF2B5EF4-FFF2-40B4-BE49-F238E27FC236}">
                <a16:creationId xmlns:a16="http://schemas.microsoft.com/office/drawing/2014/main" id="{CB0638D0-D77D-1289-F73E-1EF77582AC51}"/>
              </a:ext>
            </a:extLst>
          </p:cNvPr>
          <p:cNvSpPr/>
          <p:nvPr/>
        </p:nvSpPr>
        <p:spPr>
          <a:xfrm>
            <a:off x="12846205" y="7677030"/>
            <a:ext cx="1661532" cy="452210"/>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750338"/>
            <a:ext cx="12581811" cy="708779"/>
          </a:xfrm>
          <a:prstGeom prst="rect">
            <a:avLst/>
          </a:prstGeom>
          <a:noFill/>
          <a:ln/>
        </p:spPr>
        <p:txBody>
          <a:bodyPr wrap="none" lIns="0" tIns="0" rIns="0" bIns="0" rtlCol="0" anchor="t"/>
          <a:lstStyle/>
          <a:p>
            <a:pPr marL="0" indent="0" algn="l">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Our Mission: Intelligent Financial Empowerment</a:t>
            </a:r>
            <a:endParaRPr lang="en-US" sz="4450" dirty="0"/>
          </a:p>
        </p:txBody>
      </p:sp>
      <p:sp>
        <p:nvSpPr>
          <p:cNvPr id="3" name="Shape 1"/>
          <p:cNvSpPr/>
          <p:nvPr/>
        </p:nvSpPr>
        <p:spPr>
          <a:xfrm>
            <a:off x="793790" y="2912745"/>
            <a:ext cx="6407944" cy="1669852"/>
          </a:xfrm>
          <a:prstGeom prst="roundRect">
            <a:avLst>
              <a:gd name="adj" fmla="val 2038"/>
            </a:avLst>
          </a:prstGeom>
          <a:solidFill>
            <a:srgbClr val="3E3E3E"/>
          </a:solidFill>
          <a:ln/>
        </p:spPr>
      </p:sp>
      <p:sp>
        <p:nvSpPr>
          <p:cNvPr id="4" name="Text 2"/>
          <p:cNvSpPr/>
          <p:nvPr/>
        </p:nvSpPr>
        <p:spPr>
          <a:xfrm>
            <a:off x="1020604" y="313955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Automated Tracking</a:t>
            </a:r>
            <a:endParaRPr lang="en-US" sz="2200" dirty="0"/>
          </a:p>
        </p:txBody>
      </p:sp>
      <p:sp>
        <p:nvSpPr>
          <p:cNvPr id="5" name="Text 3"/>
          <p:cNvSpPr/>
          <p:nvPr/>
        </p:nvSpPr>
        <p:spPr>
          <a:xfrm>
            <a:off x="1020604" y="3629978"/>
            <a:ext cx="5954316" cy="725805"/>
          </a:xfrm>
          <a:prstGeom prst="rect">
            <a:avLst/>
          </a:prstGeom>
          <a:noFill/>
          <a:ln/>
        </p:spPr>
        <p:txBody>
          <a:bodyPr wrap="square" lIns="0" tIns="0" rIns="0" bIns="0" rtlCol="0" anchor="t"/>
          <a:lstStyle/>
          <a:p>
            <a:pPr marL="0" indent="0" algn="l">
              <a:lnSpc>
                <a:spcPts val="2850"/>
              </a:lnSpc>
              <a:buNone/>
            </a:pPr>
            <a:r>
              <a:rPr lang="en-US" sz="1750" dirty="0">
                <a:solidFill>
                  <a:srgbClr val="BFBFBF"/>
                </a:solidFill>
                <a:latin typeface="Open Sans" pitchFamily="34" charset="0"/>
                <a:ea typeface="Open Sans" pitchFamily="34" charset="-122"/>
                <a:cs typeface="Open Sans" pitchFamily="34" charset="-120"/>
              </a:rPr>
              <a:t>Transform chaotic expense data into structured, categorised insights without manual input</a:t>
            </a:r>
            <a:endParaRPr lang="en-US" sz="1750" dirty="0"/>
          </a:p>
        </p:txBody>
      </p:sp>
      <p:sp>
        <p:nvSpPr>
          <p:cNvPr id="6" name="Shape 4"/>
          <p:cNvSpPr/>
          <p:nvPr/>
        </p:nvSpPr>
        <p:spPr>
          <a:xfrm>
            <a:off x="7428548" y="2912745"/>
            <a:ext cx="6408063" cy="1669852"/>
          </a:xfrm>
          <a:prstGeom prst="roundRect">
            <a:avLst>
              <a:gd name="adj" fmla="val 2038"/>
            </a:avLst>
          </a:prstGeom>
          <a:solidFill>
            <a:srgbClr val="3E3E3E"/>
          </a:solidFill>
          <a:ln/>
        </p:spPr>
      </p:sp>
      <p:sp>
        <p:nvSpPr>
          <p:cNvPr id="7" name="Text 5"/>
          <p:cNvSpPr/>
          <p:nvPr/>
        </p:nvSpPr>
        <p:spPr>
          <a:xfrm>
            <a:off x="7655362" y="313955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AI-Driven Advice</a:t>
            </a:r>
            <a:endParaRPr lang="en-US" sz="2200" dirty="0"/>
          </a:p>
        </p:txBody>
      </p:sp>
      <p:sp>
        <p:nvSpPr>
          <p:cNvPr id="8" name="Text 6"/>
          <p:cNvSpPr/>
          <p:nvPr/>
        </p:nvSpPr>
        <p:spPr>
          <a:xfrm>
            <a:off x="7655362" y="3629978"/>
            <a:ext cx="5954435" cy="725805"/>
          </a:xfrm>
          <a:prstGeom prst="rect">
            <a:avLst/>
          </a:prstGeom>
          <a:noFill/>
          <a:ln/>
        </p:spPr>
        <p:txBody>
          <a:bodyPr wrap="square" lIns="0" tIns="0" rIns="0" bIns="0" rtlCol="0" anchor="t"/>
          <a:lstStyle/>
          <a:p>
            <a:pPr marL="0" indent="0" algn="l">
              <a:lnSpc>
                <a:spcPts val="2850"/>
              </a:lnSpc>
              <a:buNone/>
            </a:pPr>
            <a:r>
              <a:rPr lang="en-US" sz="1750" dirty="0">
                <a:solidFill>
                  <a:srgbClr val="BFBFBF"/>
                </a:solidFill>
                <a:latin typeface="Open Sans" pitchFamily="34" charset="0"/>
                <a:ea typeface="Open Sans" pitchFamily="34" charset="-122"/>
                <a:cs typeface="Open Sans" pitchFamily="34" charset="-120"/>
              </a:rPr>
              <a:t>Deliver personalised savings strategies and investment recommendations tailored to individual risk profiles</a:t>
            </a:r>
            <a:endParaRPr lang="en-US" sz="1750" dirty="0"/>
          </a:p>
        </p:txBody>
      </p:sp>
      <p:sp>
        <p:nvSpPr>
          <p:cNvPr id="9" name="Shape 7"/>
          <p:cNvSpPr/>
          <p:nvPr/>
        </p:nvSpPr>
        <p:spPr>
          <a:xfrm>
            <a:off x="793790" y="4809411"/>
            <a:ext cx="6407944" cy="1669852"/>
          </a:xfrm>
          <a:prstGeom prst="roundRect">
            <a:avLst>
              <a:gd name="adj" fmla="val 2038"/>
            </a:avLst>
          </a:prstGeom>
          <a:solidFill>
            <a:srgbClr val="3E3E3E"/>
          </a:solidFill>
          <a:ln/>
        </p:spPr>
      </p:sp>
      <p:sp>
        <p:nvSpPr>
          <p:cNvPr id="10" name="Text 8"/>
          <p:cNvSpPr/>
          <p:nvPr/>
        </p:nvSpPr>
        <p:spPr>
          <a:xfrm>
            <a:off x="1020604" y="5036225"/>
            <a:ext cx="2931795" cy="354330"/>
          </a:xfrm>
          <a:prstGeom prst="rect">
            <a:avLst/>
          </a:prstGeom>
          <a:noFill/>
          <a:ln/>
        </p:spPr>
        <p:txBody>
          <a:bodyPr wrap="none" lIns="0" tIns="0" rIns="0" bIns="0" rtlCol="0" anchor="t"/>
          <a:lstStyle/>
          <a:p>
            <a:pPr marL="0" indent="0" algn="l">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Real-Time Intelligence</a:t>
            </a:r>
            <a:endParaRPr lang="en-US" sz="2200" dirty="0"/>
          </a:p>
        </p:txBody>
      </p:sp>
      <p:sp>
        <p:nvSpPr>
          <p:cNvPr id="11" name="Text 9"/>
          <p:cNvSpPr/>
          <p:nvPr/>
        </p:nvSpPr>
        <p:spPr>
          <a:xfrm>
            <a:off x="1020604" y="5526643"/>
            <a:ext cx="5954316" cy="725805"/>
          </a:xfrm>
          <a:prstGeom prst="rect">
            <a:avLst/>
          </a:prstGeom>
          <a:noFill/>
          <a:ln/>
        </p:spPr>
        <p:txBody>
          <a:bodyPr wrap="square" lIns="0" tIns="0" rIns="0" bIns="0" rtlCol="0" anchor="t"/>
          <a:lstStyle/>
          <a:p>
            <a:pPr marL="0" indent="0" algn="l">
              <a:lnSpc>
                <a:spcPts val="2850"/>
              </a:lnSpc>
              <a:buNone/>
            </a:pPr>
            <a:r>
              <a:rPr lang="en-US" sz="1750" dirty="0">
                <a:solidFill>
                  <a:srgbClr val="BFBFBF"/>
                </a:solidFill>
                <a:latin typeface="Open Sans" pitchFamily="34" charset="0"/>
                <a:ea typeface="Open Sans" pitchFamily="34" charset="-122"/>
                <a:cs typeface="Open Sans" pitchFamily="34" charset="-120"/>
              </a:rPr>
              <a:t>Provide instant insights and goal monitoring with proactive alerts and recommendations</a:t>
            </a:r>
            <a:endParaRPr lang="en-US" sz="1750" dirty="0"/>
          </a:p>
        </p:txBody>
      </p:sp>
      <p:sp>
        <p:nvSpPr>
          <p:cNvPr id="12" name="Shape 10"/>
          <p:cNvSpPr/>
          <p:nvPr/>
        </p:nvSpPr>
        <p:spPr>
          <a:xfrm>
            <a:off x="7428548" y="4809411"/>
            <a:ext cx="6408063" cy="1669852"/>
          </a:xfrm>
          <a:prstGeom prst="roundRect">
            <a:avLst>
              <a:gd name="adj" fmla="val 2038"/>
            </a:avLst>
          </a:prstGeom>
          <a:solidFill>
            <a:srgbClr val="3E3E3E"/>
          </a:solidFill>
          <a:ln/>
        </p:spPr>
      </p:sp>
      <p:sp>
        <p:nvSpPr>
          <p:cNvPr id="13" name="Text 11"/>
          <p:cNvSpPr/>
          <p:nvPr/>
        </p:nvSpPr>
        <p:spPr>
          <a:xfrm>
            <a:off x="7655362" y="503622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Bank-Grade Security</a:t>
            </a:r>
            <a:endParaRPr lang="en-US" sz="2200" dirty="0"/>
          </a:p>
        </p:txBody>
      </p:sp>
      <p:sp>
        <p:nvSpPr>
          <p:cNvPr id="14" name="Text 12"/>
          <p:cNvSpPr/>
          <p:nvPr/>
        </p:nvSpPr>
        <p:spPr>
          <a:xfrm>
            <a:off x="7655362" y="5526643"/>
            <a:ext cx="5954435" cy="725805"/>
          </a:xfrm>
          <a:prstGeom prst="rect">
            <a:avLst/>
          </a:prstGeom>
          <a:noFill/>
          <a:ln/>
        </p:spPr>
        <p:txBody>
          <a:bodyPr wrap="square" lIns="0" tIns="0" rIns="0" bIns="0" rtlCol="0" anchor="t"/>
          <a:lstStyle/>
          <a:p>
            <a:pPr marL="0" indent="0" algn="l">
              <a:lnSpc>
                <a:spcPts val="2850"/>
              </a:lnSpc>
              <a:buNone/>
            </a:pPr>
            <a:r>
              <a:rPr lang="en-US" sz="1750" dirty="0">
                <a:solidFill>
                  <a:srgbClr val="BFBFBF"/>
                </a:solidFill>
                <a:latin typeface="Open Sans" pitchFamily="34" charset="0"/>
                <a:ea typeface="Open Sans" pitchFamily="34" charset="-122"/>
                <a:cs typeface="Open Sans" pitchFamily="34" charset="-120"/>
              </a:rPr>
              <a:t>Ensure complete data protection with enterprise-level security and regulatory compliance</a:t>
            </a:r>
            <a:endParaRPr lang="en-US" sz="1750" dirty="0"/>
          </a:p>
        </p:txBody>
      </p:sp>
      <p:sp>
        <p:nvSpPr>
          <p:cNvPr id="15" name="Rectangle 14">
            <a:extLst>
              <a:ext uri="{FF2B5EF4-FFF2-40B4-BE49-F238E27FC236}">
                <a16:creationId xmlns:a16="http://schemas.microsoft.com/office/drawing/2014/main" id="{2B5E72DD-25A1-D33D-861C-DE916D20DF9F}"/>
              </a:ext>
            </a:extLst>
          </p:cNvPr>
          <p:cNvSpPr/>
          <p:nvPr/>
        </p:nvSpPr>
        <p:spPr>
          <a:xfrm>
            <a:off x="12846205" y="7660888"/>
            <a:ext cx="1661532" cy="468352"/>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21638" y="566976"/>
            <a:ext cx="5155168" cy="644366"/>
          </a:xfrm>
          <a:prstGeom prst="rect">
            <a:avLst/>
          </a:prstGeom>
          <a:noFill/>
          <a:ln/>
        </p:spPr>
        <p:txBody>
          <a:bodyPr wrap="none" lIns="0" tIns="0" rIns="0" bIns="0" rtlCol="0" anchor="t"/>
          <a:lstStyle/>
          <a:p>
            <a:pPr marL="0" indent="0" algn="l">
              <a:lnSpc>
                <a:spcPts val="5050"/>
              </a:lnSpc>
              <a:buNone/>
            </a:pPr>
            <a:r>
              <a:rPr lang="en-US" sz="4050" dirty="0">
                <a:solidFill>
                  <a:srgbClr val="FEFEFE"/>
                </a:solidFill>
                <a:latin typeface="Instrument Sans Medium" pitchFamily="34" charset="0"/>
                <a:ea typeface="Instrument Sans Medium" pitchFamily="34" charset="-122"/>
                <a:cs typeface="Instrument Sans Medium" pitchFamily="34" charset="-120"/>
              </a:rPr>
              <a:t>Introducing Fincai</a:t>
            </a:r>
            <a:endParaRPr lang="en-US" sz="4050" dirty="0"/>
          </a:p>
        </p:txBody>
      </p:sp>
      <p:sp>
        <p:nvSpPr>
          <p:cNvPr id="3" name="Text 1"/>
          <p:cNvSpPr/>
          <p:nvPr/>
        </p:nvSpPr>
        <p:spPr>
          <a:xfrm>
            <a:off x="721638" y="1726644"/>
            <a:ext cx="6342102" cy="773192"/>
          </a:xfrm>
          <a:prstGeom prst="rect">
            <a:avLst/>
          </a:prstGeom>
          <a:noFill/>
          <a:ln/>
        </p:spPr>
        <p:txBody>
          <a:bodyPr wrap="square" lIns="0" tIns="0" rIns="0" bIns="0" rtlCol="0" anchor="t"/>
          <a:lstStyle/>
          <a:p>
            <a:pPr marL="0" indent="0" algn="l">
              <a:lnSpc>
                <a:spcPts val="3000"/>
              </a:lnSpc>
              <a:buNone/>
            </a:pPr>
            <a:r>
              <a:rPr lang="en-US" sz="2400" dirty="0">
                <a:solidFill>
                  <a:srgbClr val="FEFEFE"/>
                </a:solidFill>
                <a:latin typeface="Instrument Sans Medium" pitchFamily="34" charset="0"/>
                <a:ea typeface="Instrument Sans Medium" pitchFamily="34" charset="-122"/>
                <a:cs typeface="Instrument Sans Medium" pitchFamily="34" charset="-120"/>
              </a:rPr>
              <a:t>The Complete Financial Intelligence Platform</a:t>
            </a:r>
            <a:endParaRPr lang="en-US" sz="2400" dirty="0"/>
          </a:p>
        </p:txBody>
      </p:sp>
      <p:sp>
        <p:nvSpPr>
          <p:cNvPr id="4" name="Text 2"/>
          <p:cNvSpPr/>
          <p:nvPr/>
        </p:nvSpPr>
        <p:spPr>
          <a:xfrm>
            <a:off x="721638" y="2705933"/>
            <a:ext cx="6342102" cy="1649611"/>
          </a:xfrm>
          <a:prstGeom prst="rect">
            <a:avLst/>
          </a:prstGeom>
          <a:noFill/>
          <a:ln/>
        </p:spPr>
        <p:txBody>
          <a:bodyPr wrap="square" lIns="0" tIns="0" rIns="0" bIns="0" rtlCol="0" anchor="t"/>
          <a:lstStyle/>
          <a:p>
            <a:pPr marL="0" indent="0" algn="l">
              <a:lnSpc>
                <a:spcPts val="2550"/>
              </a:lnSpc>
              <a:buNone/>
            </a:pPr>
            <a:r>
              <a:rPr lang="en-US" sz="1600" dirty="0">
                <a:solidFill>
                  <a:srgbClr val="BFBFBF"/>
                </a:solidFill>
                <a:latin typeface="Open Sans" pitchFamily="34" charset="0"/>
                <a:ea typeface="Open Sans" pitchFamily="34" charset="-122"/>
                <a:cs typeface="Open Sans" pitchFamily="34" charset="-120"/>
              </a:rPr>
              <a:t>Fincai is an AI-powered web application that seamlessly integrates every aspect of personal finance management. Our platform automatically tracks and categorises expenses, provides intelligent budgeting alerts, and delivers sophisticated investment recommendations.</a:t>
            </a:r>
            <a:endParaRPr lang="en-US" sz="1600" dirty="0"/>
          </a:p>
        </p:txBody>
      </p:sp>
      <p:sp>
        <p:nvSpPr>
          <p:cNvPr id="5" name="Text 3"/>
          <p:cNvSpPr/>
          <p:nvPr/>
        </p:nvSpPr>
        <p:spPr>
          <a:xfrm>
            <a:off x="721638" y="4541044"/>
            <a:ext cx="6342102" cy="989767"/>
          </a:xfrm>
          <a:prstGeom prst="rect">
            <a:avLst/>
          </a:prstGeom>
          <a:noFill/>
          <a:ln/>
        </p:spPr>
        <p:txBody>
          <a:bodyPr wrap="square" lIns="0" tIns="0" rIns="0" bIns="0" rtlCol="0" anchor="t"/>
          <a:lstStyle/>
          <a:p>
            <a:pPr marL="0" indent="0" algn="l">
              <a:lnSpc>
                <a:spcPts val="2550"/>
              </a:lnSpc>
              <a:buNone/>
            </a:pPr>
            <a:r>
              <a:rPr lang="en-US" sz="1600" dirty="0">
                <a:solidFill>
                  <a:srgbClr val="BFBFBF"/>
                </a:solidFill>
                <a:latin typeface="Open Sans" pitchFamily="34" charset="0"/>
                <a:ea typeface="Open Sans" pitchFamily="34" charset="-122"/>
                <a:cs typeface="Open Sans" pitchFamily="34" charset="-120"/>
              </a:rPr>
              <a:t>With integrated chatbot guidance and secure banking API connections, </a:t>
            </a:r>
            <a:r>
              <a:rPr lang="en-US" sz="1600" dirty="0">
                <a:solidFill>
                  <a:srgbClr val="F5F547"/>
                </a:solidFill>
                <a:latin typeface="Open Sans" pitchFamily="34" charset="0"/>
                <a:ea typeface="Open Sans" pitchFamily="34" charset="-122"/>
                <a:cs typeface="Open Sans" pitchFamily="34" charset="-120"/>
              </a:rPr>
              <a:t>Fincai transforms complex financial decisions into simple, actionable steps.</a:t>
            </a:r>
            <a:endParaRPr lang="en-US" sz="1600" dirty="0"/>
          </a:p>
        </p:txBody>
      </p:sp>
      <p:pic>
        <p:nvPicPr>
          <p:cNvPr id="6" name="Image 0" descr="preencoded.png"/>
          <p:cNvPicPr>
            <a:picLocks noChangeAspect="1"/>
          </p:cNvPicPr>
          <p:nvPr/>
        </p:nvPicPr>
        <p:blipFill>
          <a:blip r:embed="rId3"/>
          <a:stretch>
            <a:fillRect/>
          </a:stretch>
        </p:blipFill>
        <p:spPr>
          <a:xfrm>
            <a:off x="7574280" y="1752481"/>
            <a:ext cx="6342102" cy="6342102"/>
          </a:xfrm>
          <a:prstGeom prst="rect">
            <a:avLst/>
          </a:prstGeom>
        </p:spPr>
      </p:pic>
      <p:sp>
        <p:nvSpPr>
          <p:cNvPr id="7" name="Rectangle 6">
            <a:extLst>
              <a:ext uri="{FF2B5EF4-FFF2-40B4-BE49-F238E27FC236}">
                <a16:creationId xmlns:a16="http://schemas.microsoft.com/office/drawing/2014/main" id="{0EAA7B80-DAD6-DDBB-5370-E0D4D0F01F48}"/>
              </a:ext>
            </a:extLst>
          </p:cNvPr>
          <p:cNvSpPr/>
          <p:nvPr/>
        </p:nvSpPr>
        <p:spPr>
          <a:xfrm>
            <a:off x="13916381" y="7649738"/>
            <a:ext cx="591355" cy="444846"/>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4256" y="915948"/>
            <a:ext cx="7222212" cy="637818"/>
          </a:xfrm>
          <a:prstGeom prst="rect">
            <a:avLst/>
          </a:prstGeom>
          <a:noFill/>
          <a:ln/>
        </p:spPr>
        <p:txBody>
          <a:bodyPr wrap="none" lIns="0" tIns="0" rIns="0" bIns="0" rtlCol="0" anchor="t"/>
          <a:lstStyle/>
          <a:p>
            <a:pPr marL="0" indent="0" algn="l">
              <a:lnSpc>
                <a:spcPts val="5000"/>
              </a:lnSpc>
              <a:buNone/>
            </a:pPr>
            <a:r>
              <a:rPr lang="en-US" sz="4000" dirty="0">
                <a:solidFill>
                  <a:srgbClr val="FEFEFE"/>
                </a:solidFill>
                <a:latin typeface="Instrument Sans Medium" pitchFamily="34" charset="0"/>
                <a:ea typeface="Instrument Sans Medium" pitchFamily="34" charset="-122"/>
                <a:cs typeface="Instrument Sans Medium" pitchFamily="34" charset="-120"/>
              </a:rPr>
              <a:t>System Architecture Overview</a:t>
            </a:r>
            <a:endParaRPr lang="en-US" sz="4000" dirty="0"/>
          </a:p>
        </p:txBody>
      </p:sp>
      <p:pic>
        <p:nvPicPr>
          <p:cNvPr id="4" name="Image 1" descr="preencoded.png"/>
          <p:cNvPicPr>
            <a:picLocks noChangeAspect="1"/>
          </p:cNvPicPr>
          <p:nvPr/>
        </p:nvPicPr>
        <p:blipFill>
          <a:blip r:embed="rId4"/>
          <a:stretch>
            <a:fillRect/>
          </a:stretch>
        </p:blipFill>
        <p:spPr>
          <a:xfrm>
            <a:off x="714256" y="1859875"/>
            <a:ext cx="1020485" cy="1224558"/>
          </a:xfrm>
          <a:prstGeom prst="rect">
            <a:avLst/>
          </a:prstGeom>
        </p:spPr>
      </p:pic>
      <p:sp>
        <p:nvSpPr>
          <p:cNvPr id="5" name="Text 1"/>
          <p:cNvSpPr/>
          <p:nvPr/>
        </p:nvSpPr>
        <p:spPr>
          <a:xfrm>
            <a:off x="1938814" y="2063948"/>
            <a:ext cx="2551271" cy="318849"/>
          </a:xfrm>
          <a:prstGeom prst="rect">
            <a:avLst/>
          </a:prstGeom>
          <a:noFill/>
          <a:ln/>
        </p:spPr>
        <p:txBody>
          <a:bodyPr wrap="none" lIns="0" tIns="0" rIns="0" bIns="0" rtlCol="0" anchor="t"/>
          <a:lstStyle/>
          <a:p>
            <a:pPr marL="0" indent="0" algn="l">
              <a:lnSpc>
                <a:spcPts val="2500"/>
              </a:lnSpc>
              <a:buNone/>
            </a:pPr>
            <a:r>
              <a:rPr lang="en-US" sz="2000" dirty="0">
                <a:solidFill>
                  <a:srgbClr val="BFBFBF"/>
                </a:solidFill>
                <a:latin typeface="Instrument Sans Medium" pitchFamily="34" charset="0"/>
                <a:ea typeface="Instrument Sans Medium" pitchFamily="34" charset="-122"/>
                <a:cs typeface="Instrument Sans Medium" pitchFamily="34" charset="-120"/>
              </a:rPr>
              <a:t>User Authentication</a:t>
            </a:r>
            <a:endParaRPr lang="en-US" sz="2000" dirty="0"/>
          </a:p>
        </p:txBody>
      </p:sp>
      <p:sp>
        <p:nvSpPr>
          <p:cNvPr id="6" name="Text 2"/>
          <p:cNvSpPr/>
          <p:nvPr/>
        </p:nvSpPr>
        <p:spPr>
          <a:xfrm>
            <a:off x="1938814" y="2505194"/>
            <a:ext cx="6490930" cy="326469"/>
          </a:xfrm>
          <a:prstGeom prst="rect">
            <a:avLst/>
          </a:prstGeom>
          <a:noFill/>
          <a:ln/>
        </p:spPr>
        <p:txBody>
          <a:bodyPr wrap="none" lIns="0" tIns="0" rIns="0" bIns="0" rtlCol="0" anchor="t"/>
          <a:lstStyle/>
          <a:p>
            <a:pPr marL="0" indent="0" algn="l">
              <a:lnSpc>
                <a:spcPts val="2550"/>
              </a:lnSpc>
              <a:buNone/>
            </a:pPr>
            <a:r>
              <a:rPr lang="en-US" sz="1600" dirty="0">
                <a:solidFill>
                  <a:srgbClr val="BFBFBF"/>
                </a:solidFill>
                <a:latin typeface="Open Sans" pitchFamily="34" charset="0"/>
                <a:ea typeface="Open Sans" pitchFamily="34" charset="-122"/>
                <a:cs typeface="Open Sans" pitchFamily="34" charset="-120"/>
              </a:rPr>
              <a:t>Secure Clerk-based authentication with multi-factor protection</a:t>
            </a:r>
            <a:endParaRPr lang="en-US" sz="1600" dirty="0"/>
          </a:p>
        </p:txBody>
      </p:sp>
      <p:pic>
        <p:nvPicPr>
          <p:cNvPr id="7" name="Image 2" descr="preencoded.png"/>
          <p:cNvPicPr>
            <a:picLocks noChangeAspect="1"/>
          </p:cNvPicPr>
          <p:nvPr/>
        </p:nvPicPr>
        <p:blipFill>
          <a:blip r:embed="rId5"/>
          <a:stretch>
            <a:fillRect/>
          </a:stretch>
        </p:blipFill>
        <p:spPr>
          <a:xfrm>
            <a:off x="714256" y="3084433"/>
            <a:ext cx="1020485" cy="1224558"/>
          </a:xfrm>
          <a:prstGeom prst="rect">
            <a:avLst/>
          </a:prstGeom>
        </p:spPr>
      </p:pic>
      <p:sp>
        <p:nvSpPr>
          <p:cNvPr id="8" name="Text 3"/>
          <p:cNvSpPr/>
          <p:nvPr/>
        </p:nvSpPr>
        <p:spPr>
          <a:xfrm>
            <a:off x="1938814" y="3288506"/>
            <a:ext cx="2551271" cy="318849"/>
          </a:xfrm>
          <a:prstGeom prst="rect">
            <a:avLst/>
          </a:prstGeom>
          <a:noFill/>
          <a:ln/>
        </p:spPr>
        <p:txBody>
          <a:bodyPr wrap="none" lIns="0" tIns="0" rIns="0" bIns="0" rtlCol="0" anchor="t"/>
          <a:lstStyle/>
          <a:p>
            <a:pPr marL="0" indent="0" algn="l">
              <a:lnSpc>
                <a:spcPts val="2500"/>
              </a:lnSpc>
              <a:buNone/>
            </a:pPr>
            <a:r>
              <a:rPr lang="en-US" sz="2000" dirty="0">
                <a:solidFill>
                  <a:srgbClr val="BFBFBF"/>
                </a:solidFill>
                <a:latin typeface="Instrument Sans Medium" pitchFamily="34" charset="0"/>
                <a:ea typeface="Instrument Sans Medium" pitchFamily="34" charset="-122"/>
                <a:cs typeface="Instrument Sans Medium" pitchFamily="34" charset="-120"/>
              </a:rPr>
              <a:t>Next.js Dashboard</a:t>
            </a:r>
            <a:endParaRPr lang="en-US" sz="2000" dirty="0"/>
          </a:p>
        </p:txBody>
      </p:sp>
      <p:sp>
        <p:nvSpPr>
          <p:cNvPr id="9" name="Text 4"/>
          <p:cNvSpPr/>
          <p:nvPr/>
        </p:nvSpPr>
        <p:spPr>
          <a:xfrm>
            <a:off x="1938814" y="3729752"/>
            <a:ext cx="6490930" cy="326469"/>
          </a:xfrm>
          <a:prstGeom prst="rect">
            <a:avLst/>
          </a:prstGeom>
          <a:noFill/>
          <a:ln/>
        </p:spPr>
        <p:txBody>
          <a:bodyPr wrap="none" lIns="0" tIns="0" rIns="0" bIns="0" rtlCol="0" anchor="t"/>
          <a:lstStyle/>
          <a:p>
            <a:pPr marL="0" indent="0" algn="l">
              <a:lnSpc>
                <a:spcPts val="2550"/>
              </a:lnSpc>
              <a:buNone/>
            </a:pPr>
            <a:r>
              <a:rPr lang="en-US" sz="1600" dirty="0">
                <a:solidFill>
                  <a:srgbClr val="BFBFBF"/>
                </a:solidFill>
                <a:latin typeface="Open Sans" pitchFamily="34" charset="0"/>
                <a:ea typeface="Open Sans" pitchFamily="34" charset="-122"/>
                <a:cs typeface="Open Sans" pitchFamily="34" charset="-120"/>
              </a:rPr>
              <a:t>Responsive UI with Shadcn components for optimal user experience</a:t>
            </a:r>
            <a:endParaRPr lang="en-US" sz="1600" dirty="0"/>
          </a:p>
        </p:txBody>
      </p:sp>
      <p:pic>
        <p:nvPicPr>
          <p:cNvPr id="10" name="Image 3" descr="preencoded.png"/>
          <p:cNvPicPr>
            <a:picLocks noChangeAspect="1"/>
          </p:cNvPicPr>
          <p:nvPr/>
        </p:nvPicPr>
        <p:blipFill>
          <a:blip r:embed="rId6"/>
          <a:stretch>
            <a:fillRect/>
          </a:stretch>
        </p:blipFill>
        <p:spPr>
          <a:xfrm>
            <a:off x="714256" y="4308991"/>
            <a:ext cx="1020485" cy="1502331"/>
          </a:xfrm>
          <a:prstGeom prst="rect">
            <a:avLst/>
          </a:prstGeom>
        </p:spPr>
      </p:pic>
      <p:sp>
        <p:nvSpPr>
          <p:cNvPr id="11" name="Text 5"/>
          <p:cNvSpPr/>
          <p:nvPr/>
        </p:nvSpPr>
        <p:spPr>
          <a:xfrm>
            <a:off x="1938814" y="4513064"/>
            <a:ext cx="2551271" cy="318849"/>
          </a:xfrm>
          <a:prstGeom prst="rect">
            <a:avLst/>
          </a:prstGeom>
          <a:noFill/>
          <a:ln/>
        </p:spPr>
        <p:txBody>
          <a:bodyPr wrap="none" lIns="0" tIns="0" rIns="0" bIns="0" rtlCol="0" anchor="t"/>
          <a:lstStyle/>
          <a:p>
            <a:pPr marL="0" indent="0" algn="l">
              <a:lnSpc>
                <a:spcPts val="2500"/>
              </a:lnSpc>
              <a:buNone/>
            </a:pPr>
            <a:r>
              <a:rPr lang="en-US" sz="2000" dirty="0">
                <a:solidFill>
                  <a:srgbClr val="BFBFBF"/>
                </a:solidFill>
                <a:latin typeface="Instrument Sans Medium" pitchFamily="34" charset="0"/>
                <a:ea typeface="Instrument Sans Medium" pitchFamily="34" charset="-122"/>
                <a:cs typeface="Instrument Sans Medium" pitchFamily="34" charset="-120"/>
              </a:rPr>
              <a:t>AI/ML Engine</a:t>
            </a:r>
            <a:endParaRPr lang="en-US" sz="2000" dirty="0"/>
          </a:p>
        </p:txBody>
      </p:sp>
      <p:sp>
        <p:nvSpPr>
          <p:cNvPr id="12" name="Text 6"/>
          <p:cNvSpPr/>
          <p:nvPr/>
        </p:nvSpPr>
        <p:spPr>
          <a:xfrm>
            <a:off x="1938814" y="4954310"/>
            <a:ext cx="6490930" cy="652939"/>
          </a:xfrm>
          <a:prstGeom prst="rect">
            <a:avLst/>
          </a:prstGeom>
          <a:noFill/>
          <a:ln/>
        </p:spPr>
        <p:txBody>
          <a:bodyPr wrap="square" lIns="0" tIns="0" rIns="0" bIns="0" rtlCol="0" anchor="t"/>
          <a:lstStyle/>
          <a:p>
            <a:pPr marL="0" indent="0" algn="l">
              <a:lnSpc>
                <a:spcPts val="2550"/>
              </a:lnSpc>
              <a:buNone/>
            </a:pPr>
            <a:r>
              <a:rPr lang="en-US" sz="1600" dirty="0">
                <a:solidFill>
                  <a:srgbClr val="BFBFBF"/>
                </a:solidFill>
                <a:latin typeface="Open Sans" pitchFamily="34" charset="0"/>
                <a:ea typeface="Open Sans" pitchFamily="34" charset="-122"/>
                <a:cs typeface="Open Sans" pitchFamily="34" charset="-120"/>
              </a:rPr>
              <a:t>Advanced analytics for expense analysis and investment recommendations</a:t>
            </a:r>
            <a:endParaRPr lang="en-US" sz="1600" dirty="0"/>
          </a:p>
        </p:txBody>
      </p:sp>
      <p:pic>
        <p:nvPicPr>
          <p:cNvPr id="13" name="Image 4" descr="preencoded.png"/>
          <p:cNvPicPr>
            <a:picLocks noChangeAspect="1"/>
          </p:cNvPicPr>
          <p:nvPr/>
        </p:nvPicPr>
        <p:blipFill>
          <a:blip r:embed="rId7"/>
          <a:stretch>
            <a:fillRect/>
          </a:stretch>
        </p:blipFill>
        <p:spPr>
          <a:xfrm>
            <a:off x="714256" y="5811322"/>
            <a:ext cx="1020485" cy="1502331"/>
          </a:xfrm>
          <a:prstGeom prst="rect">
            <a:avLst/>
          </a:prstGeom>
        </p:spPr>
      </p:pic>
      <p:sp>
        <p:nvSpPr>
          <p:cNvPr id="14" name="Text 7"/>
          <p:cNvSpPr/>
          <p:nvPr/>
        </p:nvSpPr>
        <p:spPr>
          <a:xfrm>
            <a:off x="1938814" y="6015395"/>
            <a:ext cx="2551271" cy="318849"/>
          </a:xfrm>
          <a:prstGeom prst="rect">
            <a:avLst/>
          </a:prstGeom>
          <a:noFill/>
          <a:ln/>
        </p:spPr>
        <p:txBody>
          <a:bodyPr wrap="none" lIns="0" tIns="0" rIns="0" bIns="0" rtlCol="0" anchor="t"/>
          <a:lstStyle/>
          <a:p>
            <a:pPr marL="0" indent="0" algn="l">
              <a:lnSpc>
                <a:spcPts val="2500"/>
              </a:lnSpc>
              <a:buNone/>
            </a:pPr>
            <a:r>
              <a:rPr lang="en-US" sz="2000" dirty="0">
                <a:solidFill>
                  <a:srgbClr val="BFBFBF"/>
                </a:solidFill>
                <a:latin typeface="Instrument Sans Medium" pitchFamily="34" charset="0"/>
                <a:ea typeface="Instrument Sans Medium" pitchFamily="34" charset="-122"/>
                <a:cs typeface="Instrument Sans Medium" pitchFamily="34" charset="-120"/>
              </a:rPr>
              <a:t>Secure Database</a:t>
            </a:r>
            <a:endParaRPr lang="en-US" sz="2000" dirty="0"/>
          </a:p>
        </p:txBody>
      </p:sp>
      <p:sp>
        <p:nvSpPr>
          <p:cNvPr id="15" name="Text 8"/>
          <p:cNvSpPr/>
          <p:nvPr/>
        </p:nvSpPr>
        <p:spPr>
          <a:xfrm>
            <a:off x="1938814" y="6456640"/>
            <a:ext cx="6490930" cy="652939"/>
          </a:xfrm>
          <a:prstGeom prst="rect">
            <a:avLst/>
          </a:prstGeom>
          <a:noFill/>
          <a:ln/>
        </p:spPr>
        <p:txBody>
          <a:bodyPr wrap="square" lIns="0" tIns="0" rIns="0" bIns="0" rtlCol="0" anchor="t"/>
          <a:lstStyle/>
          <a:p>
            <a:pPr marL="0" indent="0" algn="l">
              <a:lnSpc>
                <a:spcPts val="2550"/>
              </a:lnSpc>
              <a:buNone/>
            </a:pPr>
            <a:r>
              <a:rPr lang="en-US" sz="1600" dirty="0">
                <a:solidFill>
                  <a:srgbClr val="BFBFBF"/>
                </a:solidFill>
                <a:latin typeface="Open Sans" pitchFamily="34" charset="0"/>
                <a:ea typeface="Open Sans" pitchFamily="34" charset="-122"/>
                <a:cs typeface="Open Sans" pitchFamily="34" charset="-120"/>
              </a:rPr>
              <a:t>Supabase with Prisma ORM ensuring data integrity and performance</a:t>
            </a:r>
            <a:endParaRPr lang="en-US" sz="1600" dirty="0"/>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31520" y="574715"/>
            <a:ext cx="5225534" cy="653177"/>
          </a:xfrm>
          <a:prstGeom prst="rect">
            <a:avLst/>
          </a:prstGeom>
          <a:noFill/>
          <a:ln/>
        </p:spPr>
        <p:txBody>
          <a:bodyPr wrap="none" lIns="0" tIns="0" rIns="0" bIns="0" rtlCol="0" anchor="t"/>
          <a:lstStyle/>
          <a:p>
            <a:pPr marL="0" indent="0" algn="l">
              <a:lnSpc>
                <a:spcPts val="5100"/>
              </a:lnSpc>
              <a:buNone/>
            </a:pPr>
            <a:r>
              <a:rPr lang="en-US" sz="4100" dirty="0">
                <a:solidFill>
                  <a:srgbClr val="FEFEFE"/>
                </a:solidFill>
                <a:latin typeface="Instrument Sans Medium" pitchFamily="34" charset="0"/>
                <a:ea typeface="Instrument Sans Medium" pitchFamily="34" charset="-122"/>
                <a:cs typeface="Instrument Sans Medium" pitchFamily="34" charset="-120"/>
              </a:rPr>
              <a:t>Technical Foundation</a:t>
            </a:r>
            <a:endParaRPr lang="en-US" sz="4100" dirty="0"/>
          </a:p>
        </p:txBody>
      </p:sp>
      <p:sp>
        <p:nvSpPr>
          <p:cNvPr id="3" name="Text 1"/>
          <p:cNvSpPr/>
          <p:nvPr/>
        </p:nvSpPr>
        <p:spPr>
          <a:xfrm>
            <a:off x="731520" y="1750338"/>
            <a:ext cx="2612708" cy="326469"/>
          </a:xfrm>
          <a:prstGeom prst="rect">
            <a:avLst/>
          </a:prstGeom>
          <a:noFill/>
          <a:ln/>
        </p:spPr>
        <p:txBody>
          <a:bodyPr wrap="none" lIns="0" tIns="0" rIns="0" bIns="0" rtlCol="0" anchor="t"/>
          <a:lstStyle/>
          <a:p>
            <a:pPr marL="0" indent="0" algn="l">
              <a:lnSpc>
                <a:spcPts val="2550"/>
              </a:lnSpc>
              <a:buNone/>
            </a:pPr>
            <a:r>
              <a:rPr lang="en-US" sz="2050" dirty="0">
                <a:solidFill>
                  <a:srgbClr val="FEFEFE"/>
                </a:solidFill>
                <a:latin typeface="Instrument Sans Medium" pitchFamily="34" charset="0"/>
                <a:ea typeface="Instrument Sans Medium" pitchFamily="34" charset="-122"/>
                <a:cs typeface="Instrument Sans Medium" pitchFamily="34" charset="-120"/>
              </a:rPr>
              <a:t>Frontend Excellence</a:t>
            </a:r>
            <a:endParaRPr lang="en-US" sz="2050" dirty="0"/>
          </a:p>
        </p:txBody>
      </p:sp>
      <p:sp>
        <p:nvSpPr>
          <p:cNvPr id="4" name="Text 2"/>
          <p:cNvSpPr/>
          <p:nvPr/>
        </p:nvSpPr>
        <p:spPr>
          <a:xfrm>
            <a:off x="731520" y="2285762"/>
            <a:ext cx="4003596" cy="334447"/>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BFBFBF"/>
                </a:solidFill>
                <a:latin typeface="Open Sans" pitchFamily="34" charset="0"/>
                <a:ea typeface="Open Sans" pitchFamily="34" charset="-122"/>
                <a:cs typeface="Open Sans" pitchFamily="34" charset="-120"/>
              </a:rPr>
              <a:t>Next.js for performance</a:t>
            </a:r>
            <a:endParaRPr lang="en-US" sz="1600" dirty="0"/>
          </a:p>
        </p:txBody>
      </p:sp>
      <p:sp>
        <p:nvSpPr>
          <p:cNvPr id="5" name="Text 3"/>
          <p:cNvSpPr/>
          <p:nvPr/>
        </p:nvSpPr>
        <p:spPr>
          <a:xfrm>
            <a:off x="731520" y="2693313"/>
            <a:ext cx="4003596" cy="334447"/>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BFBFBF"/>
                </a:solidFill>
                <a:latin typeface="Open Sans" pitchFamily="34" charset="0"/>
                <a:ea typeface="Open Sans" pitchFamily="34" charset="-122"/>
                <a:cs typeface="Open Sans" pitchFamily="34" charset="-120"/>
              </a:rPr>
              <a:t>Shadcn UI components</a:t>
            </a:r>
            <a:endParaRPr lang="en-US" sz="1600" dirty="0"/>
          </a:p>
        </p:txBody>
      </p:sp>
      <p:sp>
        <p:nvSpPr>
          <p:cNvPr id="6" name="Text 4"/>
          <p:cNvSpPr/>
          <p:nvPr/>
        </p:nvSpPr>
        <p:spPr>
          <a:xfrm>
            <a:off x="731520" y="3100864"/>
            <a:ext cx="4003596" cy="334447"/>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BFBFBF"/>
                </a:solidFill>
                <a:latin typeface="Open Sans" pitchFamily="34" charset="0"/>
                <a:ea typeface="Open Sans" pitchFamily="34" charset="-122"/>
                <a:cs typeface="Open Sans" pitchFamily="34" charset="-120"/>
              </a:rPr>
              <a:t>React for dynamic interfaces</a:t>
            </a:r>
            <a:endParaRPr lang="en-US" sz="1600" dirty="0"/>
          </a:p>
        </p:txBody>
      </p:sp>
      <p:pic>
        <p:nvPicPr>
          <p:cNvPr id="7" name="Image 0" descr="preencoded.png"/>
          <p:cNvPicPr>
            <a:picLocks noChangeAspect="1"/>
          </p:cNvPicPr>
          <p:nvPr/>
        </p:nvPicPr>
        <p:blipFill>
          <a:blip r:embed="rId3"/>
          <a:stretch>
            <a:fillRect/>
          </a:stretch>
        </p:blipFill>
        <p:spPr>
          <a:xfrm>
            <a:off x="731520" y="3670459"/>
            <a:ext cx="4003596" cy="4003596"/>
          </a:xfrm>
          <a:prstGeom prst="rect">
            <a:avLst/>
          </a:prstGeom>
        </p:spPr>
      </p:pic>
      <p:sp>
        <p:nvSpPr>
          <p:cNvPr id="8" name="Text 5"/>
          <p:cNvSpPr/>
          <p:nvPr/>
        </p:nvSpPr>
        <p:spPr>
          <a:xfrm>
            <a:off x="5252561" y="1750338"/>
            <a:ext cx="2612708" cy="326469"/>
          </a:xfrm>
          <a:prstGeom prst="rect">
            <a:avLst/>
          </a:prstGeom>
          <a:noFill/>
          <a:ln/>
        </p:spPr>
        <p:txBody>
          <a:bodyPr wrap="none" lIns="0" tIns="0" rIns="0" bIns="0" rtlCol="0" anchor="t"/>
          <a:lstStyle/>
          <a:p>
            <a:pPr marL="0" indent="0" algn="l">
              <a:lnSpc>
                <a:spcPts val="2550"/>
              </a:lnSpc>
              <a:buNone/>
            </a:pPr>
            <a:r>
              <a:rPr lang="en-US" sz="2050" dirty="0">
                <a:solidFill>
                  <a:srgbClr val="FEFEFE"/>
                </a:solidFill>
                <a:latin typeface="Instrument Sans Medium" pitchFamily="34" charset="0"/>
                <a:ea typeface="Instrument Sans Medium" pitchFamily="34" charset="-122"/>
                <a:cs typeface="Instrument Sans Medium" pitchFamily="34" charset="-120"/>
              </a:rPr>
              <a:t>Backend Power</a:t>
            </a:r>
            <a:endParaRPr lang="en-US" sz="2050" dirty="0"/>
          </a:p>
        </p:txBody>
      </p:sp>
      <p:sp>
        <p:nvSpPr>
          <p:cNvPr id="9" name="Text 6"/>
          <p:cNvSpPr/>
          <p:nvPr/>
        </p:nvSpPr>
        <p:spPr>
          <a:xfrm>
            <a:off x="5252561" y="2285762"/>
            <a:ext cx="4003596" cy="334447"/>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BFBFBF"/>
                </a:solidFill>
                <a:latin typeface="Open Sans" pitchFamily="34" charset="0"/>
                <a:ea typeface="Open Sans" pitchFamily="34" charset="-122"/>
                <a:cs typeface="Open Sans" pitchFamily="34" charset="-120"/>
              </a:rPr>
              <a:t>Node.js architecture</a:t>
            </a:r>
            <a:endParaRPr lang="en-US" sz="1600" dirty="0"/>
          </a:p>
        </p:txBody>
      </p:sp>
      <p:sp>
        <p:nvSpPr>
          <p:cNvPr id="10" name="Text 7"/>
          <p:cNvSpPr/>
          <p:nvPr/>
        </p:nvSpPr>
        <p:spPr>
          <a:xfrm>
            <a:off x="5252561" y="2693313"/>
            <a:ext cx="4003596" cy="334447"/>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BFBFBF"/>
                </a:solidFill>
                <a:latin typeface="Open Sans" pitchFamily="34" charset="0"/>
                <a:ea typeface="Open Sans" pitchFamily="34" charset="-122"/>
                <a:cs typeface="Open Sans" pitchFamily="34" charset="-120"/>
              </a:rPr>
              <a:t>Prisma ORM integration</a:t>
            </a:r>
            <a:endParaRPr lang="en-US" sz="1600" dirty="0"/>
          </a:p>
        </p:txBody>
      </p:sp>
      <p:sp>
        <p:nvSpPr>
          <p:cNvPr id="11" name="Text 8"/>
          <p:cNvSpPr/>
          <p:nvPr/>
        </p:nvSpPr>
        <p:spPr>
          <a:xfrm>
            <a:off x="5252561" y="3100864"/>
            <a:ext cx="4003596" cy="334447"/>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BFBFBF"/>
                </a:solidFill>
                <a:latin typeface="Open Sans" pitchFamily="34" charset="0"/>
                <a:ea typeface="Open Sans" pitchFamily="34" charset="-122"/>
                <a:cs typeface="Open Sans" pitchFamily="34" charset="-120"/>
              </a:rPr>
              <a:t>Supabase database</a:t>
            </a:r>
            <a:endParaRPr lang="en-US" sz="1600" dirty="0"/>
          </a:p>
        </p:txBody>
      </p:sp>
      <p:pic>
        <p:nvPicPr>
          <p:cNvPr id="12" name="Image 1" descr="preencoded.png"/>
          <p:cNvPicPr>
            <a:picLocks noChangeAspect="1"/>
          </p:cNvPicPr>
          <p:nvPr/>
        </p:nvPicPr>
        <p:blipFill>
          <a:blip r:embed="rId4"/>
          <a:stretch>
            <a:fillRect/>
          </a:stretch>
        </p:blipFill>
        <p:spPr>
          <a:xfrm>
            <a:off x="5252561" y="3670459"/>
            <a:ext cx="4003596" cy="4003596"/>
          </a:xfrm>
          <a:prstGeom prst="rect">
            <a:avLst/>
          </a:prstGeom>
        </p:spPr>
      </p:pic>
      <p:sp>
        <p:nvSpPr>
          <p:cNvPr id="13" name="Text 9"/>
          <p:cNvSpPr/>
          <p:nvPr/>
        </p:nvSpPr>
        <p:spPr>
          <a:xfrm>
            <a:off x="9773603" y="1750338"/>
            <a:ext cx="2612708" cy="326469"/>
          </a:xfrm>
          <a:prstGeom prst="rect">
            <a:avLst/>
          </a:prstGeom>
          <a:noFill/>
          <a:ln/>
        </p:spPr>
        <p:txBody>
          <a:bodyPr wrap="none" lIns="0" tIns="0" rIns="0" bIns="0" rtlCol="0" anchor="t"/>
          <a:lstStyle/>
          <a:p>
            <a:pPr marL="0" indent="0" algn="l">
              <a:lnSpc>
                <a:spcPts val="2550"/>
              </a:lnSpc>
              <a:buNone/>
            </a:pPr>
            <a:r>
              <a:rPr lang="en-US" sz="2050" dirty="0">
                <a:solidFill>
                  <a:srgbClr val="FEFEFE"/>
                </a:solidFill>
                <a:latin typeface="Instrument Sans Medium" pitchFamily="34" charset="0"/>
                <a:ea typeface="Instrument Sans Medium" pitchFamily="34" charset="-122"/>
                <a:cs typeface="Instrument Sans Medium" pitchFamily="34" charset="-120"/>
              </a:rPr>
              <a:t>Security First</a:t>
            </a:r>
            <a:endParaRPr lang="en-US" sz="2050" dirty="0"/>
          </a:p>
        </p:txBody>
      </p:sp>
      <p:sp>
        <p:nvSpPr>
          <p:cNvPr id="14" name="Text 10"/>
          <p:cNvSpPr/>
          <p:nvPr/>
        </p:nvSpPr>
        <p:spPr>
          <a:xfrm>
            <a:off x="9773603" y="2285762"/>
            <a:ext cx="4140398" cy="334447"/>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BFBFBF"/>
                </a:solidFill>
                <a:latin typeface="Open Sans" pitchFamily="34" charset="0"/>
                <a:ea typeface="Open Sans" pitchFamily="34" charset="-122"/>
                <a:cs typeface="Open Sans" pitchFamily="34" charset="-120"/>
              </a:rPr>
              <a:t>Arcjet protection</a:t>
            </a:r>
            <a:endParaRPr lang="en-US" sz="1600" dirty="0"/>
          </a:p>
        </p:txBody>
      </p:sp>
      <p:sp>
        <p:nvSpPr>
          <p:cNvPr id="15" name="Text 11"/>
          <p:cNvSpPr/>
          <p:nvPr/>
        </p:nvSpPr>
        <p:spPr>
          <a:xfrm>
            <a:off x="9773603" y="2693313"/>
            <a:ext cx="4140398" cy="334447"/>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BFBFBF"/>
                </a:solidFill>
                <a:latin typeface="Open Sans" pitchFamily="34" charset="0"/>
                <a:ea typeface="Open Sans" pitchFamily="34" charset="-122"/>
                <a:cs typeface="Open Sans" pitchFamily="34" charset="-120"/>
              </a:rPr>
              <a:t>OAuth &amp; JWT security</a:t>
            </a:r>
            <a:endParaRPr lang="en-US" sz="1600" dirty="0"/>
          </a:p>
        </p:txBody>
      </p:sp>
      <p:sp>
        <p:nvSpPr>
          <p:cNvPr id="16" name="Text 12"/>
          <p:cNvSpPr/>
          <p:nvPr/>
        </p:nvSpPr>
        <p:spPr>
          <a:xfrm>
            <a:off x="9773603" y="3100864"/>
            <a:ext cx="4140398" cy="334447"/>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BFBFBF"/>
                </a:solidFill>
                <a:latin typeface="Open Sans" pitchFamily="34" charset="0"/>
                <a:ea typeface="Open Sans" pitchFamily="34" charset="-122"/>
                <a:cs typeface="Open Sans" pitchFamily="34" charset="-120"/>
              </a:rPr>
              <a:t>End-to-end encryption</a:t>
            </a:r>
            <a:endParaRPr lang="en-US" sz="1600" dirty="0"/>
          </a:p>
        </p:txBody>
      </p:sp>
      <p:pic>
        <p:nvPicPr>
          <p:cNvPr id="17" name="Image 2" descr="preencoded.png"/>
          <p:cNvPicPr>
            <a:picLocks noChangeAspect="1"/>
          </p:cNvPicPr>
          <p:nvPr/>
        </p:nvPicPr>
        <p:blipFill>
          <a:blip r:embed="rId5"/>
          <a:stretch>
            <a:fillRect/>
          </a:stretch>
        </p:blipFill>
        <p:spPr>
          <a:xfrm>
            <a:off x="9773603" y="3670459"/>
            <a:ext cx="4140398" cy="4140398"/>
          </a:xfrm>
          <a:prstGeom prst="rect">
            <a:avLst/>
          </a:prstGeom>
        </p:spPr>
      </p:pic>
      <p:sp>
        <p:nvSpPr>
          <p:cNvPr id="18" name="Rectangle 17">
            <a:extLst>
              <a:ext uri="{FF2B5EF4-FFF2-40B4-BE49-F238E27FC236}">
                <a16:creationId xmlns:a16="http://schemas.microsoft.com/office/drawing/2014/main" id="{27FFB88C-F42E-FEDA-BD72-EA34A2A8F7C2}"/>
              </a:ext>
            </a:extLst>
          </p:cNvPr>
          <p:cNvSpPr/>
          <p:nvPr/>
        </p:nvSpPr>
        <p:spPr>
          <a:xfrm>
            <a:off x="12846205" y="7794793"/>
            <a:ext cx="1661532" cy="334447"/>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763667"/>
            <a:ext cx="11108769" cy="708779"/>
          </a:xfrm>
          <a:prstGeom prst="rect">
            <a:avLst/>
          </a:prstGeom>
          <a:noFill/>
          <a:ln/>
        </p:spPr>
        <p:txBody>
          <a:bodyPr wrap="none" lIns="0" tIns="0" rIns="0" bIns="0" rtlCol="0" anchor="t"/>
          <a:lstStyle/>
          <a:p>
            <a:pPr marL="0" indent="0" algn="l">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AI Features: The Intelligence Behind Fincai</a:t>
            </a:r>
            <a:endParaRPr lang="en-US" sz="4450" dirty="0"/>
          </a:p>
        </p:txBody>
      </p:sp>
      <p:pic>
        <p:nvPicPr>
          <p:cNvPr id="3" name="Image 0" descr="preencoded.png"/>
          <p:cNvPicPr>
            <a:picLocks noChangeAspect="1"/>
          </p:cNvPicPr>
          <p:nvPr/>
        </p:nvPicPr>
        <p:blipFill>
          <a:blip r:embed="rId3"/>
          <a:stretch>
            <a:fillRect/>
          </a:stretch>
        </p:blipFill>
        <p:spPr>
          <a:xfrm>
            <a:off x="793790" y="1926074"/>
            <a:ext cx="680442" cy="680442"/>
          </a:xfrm>
          <a:prstGeom prst="rect">
            <a:avLst/>
          </a:prstGeom>
        </p:spPr>
      </p:pic>
      <p:sp>
        <p:nvSpPr>
          <p:cNvPr id="4" name="Text 1"/>
          <p:cNvSpPr/>
          <p:nvPr/>
        </p:nvSpPr>
        <p:spPr>
          <a:xfrm>
            <a:off x="793790" y="289000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Smart Categorisation</a:t>
            </a:r>
            <a:endParaRPr lang="en-US" sz="2200" dirty="0"/>
          </a:p>
        </p:txBody>
      </p:sp>
      <p:sp>
        <p:nvSpPr>
          <p:cNvPr id="5" name="Text 2"/>
          <p:cNvSpPr/>
          <p:nvPr/>
        </p:nvSpPr>
        <p:spPr>
          <a:xfrm>
            <a:off x="793790" y="3380423"/>
            <a:ext cx="6379607" cy="1088708"/>
          </a:xfrm>
          <a:prstGeom prst="rect">
            <a:avLst/>
          </a:prstGeom>
          <a:noFill/>
          <a:ln/>
        </p:spPr>
        <p:txBody>
          <a:bodyPr wrap="square" lIns="0" tIns="0" rIns="0" bIns="0" rtlCol="0" anchor="t"/>
          <a:lstStyle/>
          <a:p>
            <a:pPr marL="0" indent="0" algn="l">
              <a:lnSpc>
                <a:spcPts val="2850"/>
              </a:lnSpc>
              <a:buNone/>
            </a:pPr>
            <a:r>
              <a:rPr lang="en-US" sz="1750" dirty="0">
                <a:solidFill>
                  <a:srgbClr val="BFBFBF"/>
                </a:solidFill>
                <a:latin typeface="Open Sans" pitchFamily="34" charset="0"/>
                <a:ea typeface="Open Sans" pitchFamily="34" charset="-122"/>
                <a:cs typeface="Open Sans" pitchFamily="34" charset="-120"/>
              </a:rPr>
              <a:t>Machine learning classifiers automatically organise expenses into meaningful categories, learning from user behaviour to improve accuracy over time.</a:t>
            </a:r>
            <a:endParaRPr lang="en-US" sz="1750" dirty="0"/>
          </a:p>
        </p:txBody>
      </p:sp>
      <p:pic>
        <p:nvPicPr>
          <p:cNvPr id="6" name="Image 1" descr="preencoded.png"/>
          <p:cNvPicPr>
            <a:picLocks noChangeAspect="1"/>
          </p:cNvPicPr>
          <p:nvPr/>
        </p:nvPicPr>
        <p:blipFill>
          <a:blip r:embed="rId4"/>
          <a:stretch>
            <a:fillRect/>
          </a:stretch>
        </p:blipFill>
        <p:spPr>
          <a:xfrm>
            <a:off x="7456884" y="1926074"/>
            <a:ext cx="680442" cy="680442"/>
          </a:xfrm>
          <a:prstGeom prst="rect">
            <a:avLst/>
          </a:prstGeom>
        </p:spPr>
      </p:pic>
      <p:sp>
        <p:nvSpPr>
          <p:cNvPr id="7" name="Text 3"/>
          <p:cNvSpPr/>
          <p:nvPr/>
        </p:nvSpPr>
        <p:spPr>
          <a:xfrm>
            <a:off x="7456884" y="2890004"/>
            <a:ext cx="3089910" cy="354330"/>
          </a:xfrm>
          <a:prstGeom prst="rect">
            <a:avLst/>
          </a:prstGeom>
          <a:noFill/>
          <a:ln/>
        </p:spPr>
        <p:txBody>
          <a:bodyPr wrap="none" lIns="0" tIns="0" rIns="0" bIns="0" rtlCol="0" anchor="t"/>
          <a:lstStyle/>
          <a:p>
            <a:pPr marL="0" indent="0" algn="l">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Investment Intelligence</a:t>
            </a:r>
            <a:endParaRPr lang="en-US" sz="2200" dirty="0"/>
          </a:p>
        </p:txBody>
      </p:sp>
      <p:sp>
        <p:nvSpPr>
          <p:cNvPr id="8" name="Text 4"/>
          <p:cNvSpPr/>
          <p:nvPr/>
        </p:nvSpPr>
        <p:spPr>
          <a:xfrm>
            <a:off x="7456884" y="3380423"/>
            <a:ext cx="6379726" cy="1088708"/>
          </a:xfrm>
          <a:prstGeom prst="rect">
            <a:avLst/>
          </a:prstGeom>
          <a:noFill/>
          <a:ln/>
        </p:spPr>
        <p:txBody>
          <a:bodyPr wrap="square" lIns="0" tIns="0" rIns="0" bIns="0" rtlCol="0" anchor="t"/>
          <a:lstStyle/>
          <a:p>
            <a:pPr marL="0" indent="0" algn="l">
              <a:lnSpc>
                <a:spcPts val="2850"/>
              </a:lnSpc>
              <a:buNone/>
            </a:pPr>
            <a:r>
              <a:rPr lang="en-US" sz="1750" dirty="0">
                <a:solidFill>
                  <a:srgbClr val="BFBFBF"/>
                </a:solidFill>
                <a:latin typeface="Open Sans" pitchFamily="34" charset="0"/>
                <a:ea typeface="Open Sans" pitchFamily="34" charset="-122"/>
                <a:cs typeface="Open Sans" pitchFamily="34" charset="-120"/>
              </a:rPr>
              <a:t>Risk profiling combined with reinforcement learning algorithms generate personalised investment recommendations across stocks, bonds, and savings plans.</a:t>
            </a:r>
            <a:endParaRPr lang="en-US" sz="1750" dirty="0"/>
          </a:p>
        </p:txBody>
      </p:sp>
      <p:pic>
        <p:nvPicPr>
          <p:cNvPr id="9" name="Image 2" descr="preencoded.png"/>
          <p:cNvPicPr>
            <a:picLocks noChangeAspect="1"/>
          </p:cNvPicPr>
          <p:nvPr/>
        </p:nvPicPr>
        <p:blipFill>
          <a:blip r:embed="rId5"/>
          <a:stretch>
            <a:fillRect/>
          </a:stretch>
        </p:blipFill>
        <p:spPr>
          <a:xfrm>
            <a:off x="793790" y="4922758"/>
            <a:ext cx="680442" cy="680442"/>
          </a:xfrm>
          <a:prstGeom prst="rect">
            <a:avLst/>
          </a:prstGeom>
        </p:spPr>
      </p:pic>
      <p:sp>
        <p:nvSpPr>
          <p:cNvPr id="10" name="Text 5"/>
          <p:cNvSpPr/>
          <p:nvPr/>
        </p:nvSpPr>
        <p:spPr>
          <a:xfrm>
            <a:off x="793790" y="588668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Budget Optimisation</a:t>
            </a:r>
            <a:endParaRPr lang="en-US" sz="2200" dirty="0"/>
          </a:p>
        </p:txBody>
      </p:sp>
      <p:sp>
        <p:nvSpPr>
          <p:cNvPr id="11" name="Text 6"/>
          <p:cNvSpPr/>
          <p:nvPr/>
        </p:nvSpPr>
        <p:spPr>
          <a:xfrm>
            <a:off x="793790" y="6377107"/>
            <a:ext cx="6379607" cy="1088708"/>
          </a:xfrm>
          <a:prstGeom prst="rect">
            <a:avLst/>
          </a:prstGeom>
          <a:noFill/>
          <a:ln/>
        </p:spPr>
        <p:txBody>
          <a:bodyPr wrap="square" lIns="0" tIns="0" rIns="0" bIns="0" rtlCol="0" anchor="t"/>
          <a:lstStyle/>
          <a:p>
            <a:pPr marL="0" indent="0" algn="l">
              <a:lnSpc>
                <a:spcPts val="2850"/>
              </a:lnSpc>
              <a:buNone/>
            </a:pPr>
            <a:r>
              <a:rPr lang="en-US" sz="1750" dirty="0">
                <a:solidFill>
                  <a:srgbClr val="BFBFBF"/>
                </a:solidFill>
                <a:latin typeface="Open Sans" pitchFamily="34" charset="0"/>
                <a:ea typeface="Open Sans" pitchFamily="34" charset="-122"/>
                <a:cs typeface="Open Sans" pitchFamily="34" charset="-120"/>
              </a:rPr>
              <a:t>Anomaly detection and predictive analytics identify spending patterns and suggest optimal budget allocations for maximum financial health.</a:t>
            </a:r>
            <a:endParaRPr lang="en-US" sz="1750" dirty="0"/>
          </a:p>
        </p:txBody>
      </p:sp>
      <p:pic>
        <p:nvPicPr>
          <p:cNvPr id="12" name="Image 3" descr="preencoded.png"/>
          <p:cNvPicPr>
            <a:picLocks noChangeAspect="1"/>
          </p:cNvPicPr>
          <p:nvPr/>
        </p:nvPicPr>
        <p:blipFill>
          <a:blip r:embed="rId6"/>
          <a:stretch>
            <a:fillRect/>
          </a:stretch>
        </p:blipFill>
        <p:spPr>
          <a:xfrm>
            <a:off x="7456884" y="4922758"/>
            <a:ext cx="680442" cy="680442"/>
          </a:xfrm>
          <a:prstGeom prst="rect">
            <a:avLst/>
          </a:prstGeom>
        </p:spPr>
      </p:pic>
      <p:sp>
        <p:nvSpPr>
          <p:cNvPr id="13" name="Text 7"/>
          <p:cNvSpPr/>
          <p:nvPr/>
        </p:nvSpPr>
        <p:spPr>
          <a:xfrm>
            <a:off x="7456884" y="5886688"/>
            <a:ext cx="3106936" cy="354330"/>
          </a:xfrm>
          <a:prstGeom prst="rect">
            <a:avLst/>
          </a:prstGeom>
          <a:noFill/>
          <a:ln/>
        </p:spPr>
        <p:txBody>
          <a:bodyPr wrap="none" lIns="0" tIns="0" rIns="0" bIns="0" rtlCol="0" anchor="t"/>
          <a:lstStyle/>
          <a:p>
            <a:pPr marL="0" indent="0" algn="l">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24/7 Financial Assistant</a:t>
            </a:r>
            <a:endParaRPr lang="en-US" sz="2200" dirty="0"/>
          </a:p>
        </p:txBody>
      </p:sp>
      <p:sp>
        <p:nvSpPr>
          <p:cNvPr id="14" name="Text 8"/>
          <p:cNvSpPr/>
          <p:nvPr/>
        </p:nvSpPr>
        <p:spPr>
          <a:xfrm>
            <a:off x="7456884" y="6377107"/>
            <a:ext cx="6379726" cy="1088708"/>
          </a:xfrm>
          <a:prstGeom prst="rect">
            <a:avLst/>
          </a:prstGeom>
          <a:noFill/>
          <a:ln/>
        </p:spPr>
        <p:txBody>
          <a:bodyPr wrap="square" lIns="0" tIns="0" rIns="0" bIns="0" rtlCol="0" anchor="t"/>
          <a:lstStyle/>
          <a:p>
            <a:pPr marL="0" indent="0" algn="l">
              <a:lnSpc>
                <a:spcPts val="2850"/>
              </a:lnSpc>
              <a:buNone/>
            </a:pPr>
            <a:r>
              <a:rPr lang="en-US" sz="1750" dirty="0">
                <a:solidFill>
                  <a:srgbClr val="BFBFBF"/>
                </a:solidFill>
                <a:latin typeface="Open Sans" pitchFamily="34" charset="0"/>
                <a:ea typeface="Open Sans" pitchFamily="34" charset="-122"/>
                <a:cs typeface="Open Sans" pitchFamily="34" charset="-120"/>
              </a:rPr>
              <a:t>Natural language processing powers an intelligent chatbot providing instant answers to financial queries and personalised guidance.</a:t>
            </a:r>
            <a:endParaRPr lang="en-US" sz="1750" dirty="0"/>
          </a:p>
        </p:txBody>
      </p:sp>
      <p:sp>
        <p:nvSpPr>
          <p:cNvPr id="15" name="Rectangle 14">
            <a:extLst>
              <a:ext uri="{FF2B5EF4-FFF2-40B4-BE49-F238E27FC236}">
                <a16:creationId xmlns:a16="http://schemas.microsoft.com/office/drawing/2014/main" id="{99553FE8-8332-8BD6-A02D-ED959A54E246}"/>
              </a:ext>
            </a:extLst>
          </p:cNvPr>
          <p:cNvSpPr/>
          <p:nvPr/>
        </p:nvSpPr>
        <p:spPr>
          <a:xfrm>
            <a:off x="12846205" y="7601904"/>
            <a:ext cx="1661532" cy="527336"/>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11279" y="560308"/>
            <a:ext cx="6149459" cy="634960"/>
          </a:xfrm>
          <a:prstGeom prst="rect">
            <a:avLst/>
          </a:prstGeom>
          <a:noFill/>
          <a:ln/>
        </p:spPr>
        <p:txBody>
          <a:bodyPr wrap="none" lIns="0" tIns="0" rIns="0" bIns="0" rtlCol="0" anchor="t"/>
          <a:lstStyle/>
          <a:p>
            <a:pPr marL="0" indent="0" algn="l">
              <a:lnSpc>
                <a:spcPts val="5000"/>
              </a:lnSpc>
              <a:buNone/>
            </a:pPr>
            <a:r>
              <a:rPr lang="en-US" sz="4000" dirty="0">
                <a:solidFill>
                  <a:srgbClr val="FEFEFE"/>
                </a:solidFill>
                <a:latin typeface="Instrument Sans Medium" pitchFamily="34" charset="0"/>
                <a:ea typeface="Instrument Sans Medium" pitchFamily="34" charset="-122"/>
                <a:cs typeface="Instrument Sans Medium" pitchFamily="34" charset="-120"/>
              </a:rPr>
              <a:t>Implementation Roadmap</a:t>
            </a:r>
            <a:endParaRPr lang="en-US" sz="4000" dirty="0"/>
          </a:p>
        </p:txBody>
      </p:sp>
      <p:sp>
        <p:nvSpPr>
          <p:cNvPr id="3" name="Shape 1"/>
          <p:cNvSpPr/>
          <p:nvPr/>
        </p:nvSpPr>
        <p:spPr>
          <a:xfrm>
            <a:off x="7303770" y="1601629"/>
            <a:ext cx="22860" cy="6067663"/>
          </a:xfrm>
          <a:prstGeom prst="roundRect">
            <a:avLst>
              <a:gd name="adj" fmla="val 133358"/>
            </a:avLst>
          </a:prstGeom>
          <a:solidFill>
            <a:srgbClr val="575757"/>
          </a:solidFill>
          <a:ln/>
        </p:spPr>
      </p:sp>
      <p:sp>
        <p:nvSpPr>
          <p:cNvPr id="4" name="Shape 2"/>
          <p:cNvSpPr/>
          <p:nvPr/>
        </p:nvSpPr>
        <p:spPr>
          <a:xfrm>
            <a:off x="6499860" y="1818799"/>
            <a:ext cx="609600" cy="22860"/>
          </a:xfrm>
          <a:prstGeom prst="roundRect">
            <a:avLst>
              <a:gd name="adj" fmla="val 133358"/>
            </a:avLst>
          </a:prstGeom>
          <a:solidFill>
            <a:srgbClr val="575757"/>
          </a:solidFill>
          <a:ln/>
        </p:spPr>
      </p:sp>
      <p:sp>
        <p:nvSpPr>
          <p:cNvPr id="5" name="Shape 3"/>
          <p:cNvSpPr/>
          <p:nvPr/>
        </p:nvSpPr>
        <p:spPr>
          <a:xfrm>
            <a:off x="7086600" y="1601629"/>
            <a:ext cx="457200" cy="457200"/>
          </a:xfrm>
          <a:prstGeom prst="roundRect">
            <a:avLst>
              <a:gd name="adj" fmla="val 6668"/>
            </a:avLst>
          </a:prstGeom>
          <a:solidFill>
            <a:srgbClr val="3E3E3E"/>
          </a:solidFill>
          <a:ln/>
        </p:spPr>
      </p:sp>
      <p:sp>
        <p:nvSpPr>
          <p:cNvPr id="6" name="Text 4"/>
          <p:cNvSpPr/>
          <p:nvPr/>
        </p:nvSpPr>
        <p:spPr>
          <a:xfrm>
            <a:off x="7162800" y="1639729"/>
            <a:ext cx="304800" cy="381000"/>
          </a:xfrm>
          <a:prstGeom prst="rect">
            <a:avLst/>
          </a:prstGeom>
          <a:noFill/>
          <a:ln/>
        </p:spPr>
        <p:txBody>
          <a:bodyPr wrap="none" lIns="0" tIns="0" rIns="0" bIns="0" rtlCol="0" anchor="t"/>
          <a:lstStyle/>
          <a:p>
            <a:pPr marL="0" indent="0" algn="ctr">
              <a:lnSpc>
                <a:spcPts val="2400"/>
              </a:lnSpc>
              <a:buNone/>
            </a:pPr>
            <a:r>
              <a:rPr lang="en-US" sz="2400" dirty="0">
                <a:solidFill>
                  <a:srgbClr val="BFBFBF"/>
                </a:solidFill>
                <a:latin typeface="Instrument Sans Medium" pitchFamily="34" charset="0"/>
                <a:ea typeface="Instrument Sans Medium" pitchFamily="34" charset="-122"/>
                <a:cs typeface="Instrument Sans Medium" pitchFamily="34" charset="-120"/>
              </a:rPr>
              <a:t>1</a:t>
            </a:r>
            <a:endParaRPr lang="en-US" sz="2400" dirty="0"/>
          </a:p>
        </p:txBody>
      </p:sp>
      <p:sp>
        <p:nvSpPr>
          <p:cNvPr id="7" name="Text 5"/>
          <p:cNvSpPr/>
          <p:nvPr/>
        </p:nvSpPr>
        <p:spPr>
          <a:xfrm>
            <a:off x="3758684" y="1671399"/>
            <a:ext cx="2540437" cy="317540"/>
          </a:xfrm>
          <a:prstGeom prst="rect">
            <a:avLst/>
          </a:prstGeom>
          <a:noFill/>
          <a:ln/>
        </p:spPr>
        <p:txBody>
          <a:bodyPr wrap="none" lIns="0" tIns="0" rIns="0" bIns="0" rtlCol="0" anchor="t"/>
          <a:lstStyle/>
          <a:p>
            <a:pPr marL="0" indent="0" algn="r">
              <a:lnSpc>
                <a:spcPts val="2500"/>
              </a:lnSpc>
              <a:buNone/>
            </a:pPr>
            <a:r>
              <a:rPr lang="en-US" sz="2000" dirty="0">
                <a:solidFill>
                  <a:srgbClr val="BFBFBF"/>
                </a:solidFill>
                <a:latin typeface="Instrument Sans Medium" pitchFamily="34" charset="0"/>
                <a:ea typeface="Instrument Sans Medium" pitchFamily="34" charset="-122"/>
                <a:cs typeface="Instrument Sans Medium" pitchFamily="34" charset="-120"/>
              </a:rPr>
              <a:t>Phase 1: Foundation</a:t>
            </a:r>
            <a:endParaRPr lang="en-US" sz="2000" dirty="0"/>
          </a:p>
        </p:txBody>
      </p:sp>
      <p:sp>
        <p:nvSpPr>
          <p:cNvPr id="8" name="Text 6"/>
          <p:cNvSpPr/>
          <p:nvPr/>
        </p:nvSpPr>
        <p:spPr>
          <a:xfrm>
            <a:off x="711279" y="2110859"/>
            <a:ext cx="5587841" cy="650319"/>
          </a:xfrm>
          <a:prstGeom prst="rect">
            <a:avLst/>
          </a:prstGeom>
          <a:noFill/>
          <a:ln/>
        </p:spPr>
        <p:txBody>
          <a:bodyPr wrap="square" lIns="0" tIns="0" rIns="0" bIns="0" rtlCol="0" anchor="t"/>
          <a:lstStyle/>
          <a:p>
            <a:pPr marL="0" indent="0" algn="r">
              <a:lnSpc>
                <a:spcPts val="2550"/>
              </a:lnSpc>
              <a:buNone/>
            </a:pPr>
            <a:r>
              <a:rPr lang="en-US" sz="1600" dirty="0">
                <a:solidFill>
                  <a:srgbClr val="BFBFBF"/>
                </a:solidFill>
                <a:latin typeface="Open Sans" pitchFamily="34" charset="0"/>
                <a:ea typeface="Open Sans" pitchFamily="34" charset="-122"/>
                <a:cs typeface="Open Sans" pitchFamily="34" charset="-120"/>
              </a:rPr>
              <a:t>Core authentication, expense tracking, and basic budgeting functionality with secure user onboarding</a:t>
            </a:r>
            <a:endParaRPr lang="en-US" sz="1600" dirty="0"/>
          </a:p>
        </p:txBody>
      </p:sp>
      <p:sp>
        <p:nvSpPr>
          <p:cNvPr id="9" name="Shape 7"/>
          <p:cNvSpPr/>
          <p:nvPr/>
        </p:nvSpPr>
        <p:spPr>
          <a:xfrm>
            <a:off x="7520940" y="3037999"/>
            <a:ext cx="609600" cy="22860"/>
          </a:xfrm>
          <a:prstGeom prst="roundRect">
            <a:avLst>
              <a:gd name="adj" fmla="val 133358"/>
            </a:avLst>
          </a:prstGeom>
          <a:solidFill>
            <a:srgbClr val="575757"/>
          </a:solidFill>
          <a:ln/>
        </p:spPr>
      </p:sp>
      <p:sp>
        <p:nvSpPr>
          <p:cNvPr id="10" name="Shape 8"/>
          <p:cNvSpPr/>
          <p:nvPr/>
        </p:nvSpPr>
        <p:spPr>
          <a:xfrm>
            <a:off x="7086600" y="2820829"/>
            <a:ext cx="457200" cy="457200"/>
          </a:xfrm>
          <a:prstGeom prst="roundRect">
            <a:avLst>
              <a:gd name="adj" fmla="val 6668"/>
            </a:avLst>
          </a:prstGeom>
          <a:solidFill>
            <a:srgbClr val="3E3E3E"/>
          </a:solidFill>
          <a:ln/>
        </p:spPr>
      </p:sp>
      <p:sp>
        <p:nvSpPr>
          <p:cNvPr id="11" name="Text 9"/>
          <p:cNvSpPr/>
          <p:nvPr/>
        </p:nvSpPr>
        <p:spPr>
          <a:xfrm>
            <a:off x="7162800" y="2858929"/>
            <a:ext cx="304800" cy="381000"/>
          </a:xfrm>
          <a:prstGeom prst="rect">
            <a:avLst/>
          </a:prstGeom>
          <a:noFill/>
          <a:ln/>
        </p:spPr>
        <p:txBody>
          <a:bodyPr wrap="none" lIns="0" tIns="0" rIns="0" bIns="0" rtlCol="0" anchor="t"/>
          <a:lstStyle/>
          <a:p>
            <a:pPr marL="0" indent="0" algn="ctr">
              <a:lnSpc>
                <a:spcPts val="2400"/>
              </a:lnSpc>
              <a:buNone/>
            </a:pPr>
            <a:r>
              <a:rPr lang="en-US" sz="2400" dirty="0">
                <a:solidFill>
                  <a:srgbClr val="BFBFBF"/>
                </a:solidFill>
                <a:latin typeface="Instrument Sans Medium" pitchFamily="34" charset="0"/>
                <a:ea typeface="Instrument Sans Medium" pitchFamily="34" charset="-122"/>
                <a:cs typeface="Instrument Sans Medium" pitchFamily="34" charset="-120"/>
              </a:rPr>
              <a:t>2</a:t>
            </a:r>
            <a:endParaRPr lang="en-US" sz="2400" dirty="0"/>
          </a:p>
        </p:txBody>
      </p:sp>
      <p:sp>
        <p:nvSpPr>
          <p:cNvPr id="12" name="Text 10"/>
          <p:cNvSpPr/>
          <p:nvPr/>
        </p:nvSpPr>
        <p:spPr>
          <a:xfrm>
            <a:off x="8331279" y="2890599"/>
            <a:ext cx="2540437" cy="317540"/>
          </a:xfrm>
          <a:prstGeom prst="rect">
            <a:avLst/>
          </a:prstGeom>
          <a:noFill/>
          <a:ln/>
        </p:spPr>
        <p:txBody>
          <a:bodyPr wrap="none" lIns="0" tIns="0" rIns="0" bIns="0" rtlCol="0" anchor="t"/>
          <a:lstStyle/>
          <a:p>
            <a:pPr marL="0" indent="0" algn="l">
              <a:lnSpc>
                <a:spcPts val="2500"/>
              </a:lnSpc>
              <a:buNone/>
            </a:pPr>
            <a:r>
              <a:rPr lang="en-US" sz="2000" dirty="0">
                <a:solidFill>
                  <a:srgbClr val="BFBFBF"/>
                </a:solidFill>
                <a:latin typeface="Instrument Sans Medium" pitchFamily="34" charset="0"/>
                <a:ea typeface="Instrument Sans Medium" pitchFamily="34" charset="-122"/>
                <a:cs typeface="Instrument Sans Medium" pitchFamily="34" charset="-120"/>
              </a:rPr>
              <a:t>Phase 2: Intelligence</a:t>
            </a:r>
            <a:endParaRPr lang="en-US" sz="2000" dirty="0"/>
          </a:p>
        </p:txBody>
      </p:sp>
      <p:sp>
        <p:nvSpPr>
          <p:cNvPr id="13" name="Text 11"/>
          <p:cNvSpPr/>
          <p:nvPr/>
        </p:nvSpPr>
        <p:spPr>
          <a:xfrm>
            <a:off x="8331279" y="3330059"/>
            <a:ext cx="5587841" cy="650319"/>
          </a:xfrm>
          <a:prstGeom prst="rect">
            <a:avLst/>
          </a:prstGeom>
          <a:noFill/>
          <a:ln/>
        </p:spPr>
        <p:txBody>
          <a:bodyPr wrap="square" lIns="0" tIns="0" rIns="0" bIns="0" rtlCol="0" anchor="t"/>
          <a:lstStyle/>
          <a:p>
            <a:pPr marL="0" indent="0" algn="l">
              <a:lnSpc>
                <a:spcPts val="2550"/>
              </a:lnSpc>
              <a:buNone/>
            </a:pPr>
            <a:r>
              <a:rPr lang="en-US" sz="1600" dirty="0">
                <a:solidFill>
                  <a:srgbClr val="BFBFBF"/>
                </a:solidFill>
                <a:latin typeface="Open Sans" pitchFamily="34" charset="0"/>
                <a:ea typeface="Open Sans" pitchFamily="34" charset="-122"/>
                <a:cs typeface="Open Sans" pitchFamily="34" charset="-120"/>
              </a:rPr>
              <a:t>Deploy AI models for spending insights, anomaly detection, and initial investment recommendation engine</a:t>
            </a:r>
            <a:endParaRPr lang="en-US" sz="1600" dirty="0"/>
          </a:p>
        </p:txBody>
      </p:sp>
      <p:sp>
        <p:nvSpPr>
          <p:cNvPr id="14" name="Shape 12"/>
          <p:cNvSpPr/>
          <p:nvPr/>
        </p:nvSpPr>
        <p:spPr>
          <a:xfrm>
            <a:off x="6499860" y="4088963"/>
            <a:ext cx="609600" cy="22860"/>
          </a:xfrm>
          <a:prstGeom prst="roundRect">
            <a:avLst>
              <a:gd name="adj" fmla="val 133358"/>
            </a:avLst>
          </a:prstGeom>
          <a:solidFill>
            <a:srgbClr val="575757"/>
          </a:solidFill>
          <a:ln/>
        </p:spPr>
      </p:sp>
      <p:sp>
        <p:nvSpPr>
          <p:cNvPr id="15" name="Shape 13"/>
          <p:cNvSpPr/>
          <p:nvPr/>
        </p:nvSpPr>
        <p:spPr>
          <a:xfrm>
            <a:off x="7086600" y="3871793"/>
            <a:ext cx="457200" cy="457200"/>
          </a:xfrm>
          <a:prstGeom prst="roundRect">
            <a:avLst>
              <a:gd name="adj" fmla="val 6668"/>
            </a:avLst>
          </a:prstGeom>
          <a:solidFill>
            <a:srgbClr val="3E3E3E"/>
          </a:solidFill>
          <a:ln/>
        </p:spPr>
      </p:sp>
      <p:sp>
        <p:nvSpPr>
          <p:cNvPr id="16" name="Text 14"/>
          <p:cNvSpPr/>
          <p:nvPr/>
        </p:nvSpPr>
        <p:spPr>
          <a:xfrm>
            <a:off x="7162800" y="3909893"/>
            <a:ext cx="304800" cy="381000"/>
          </a:xfrm>
          <a:prstGeom prst="rect">
            <a:avLst/>
          </a:prstGeom>
          <a:noFill/>
          <a:ln/>
        </p:spPr>
        <p:txBody>
          <a:bodyPr wrap="none" lIns="0" tIns="0" rIns="0" bIns="0" rtlCol="0" anchor="t"/>
          <a:lstStyle/>
          <a:p>
            <a:pPr marL="0" indent="0" algn="ctr">
              <a:lnSpc>
                <a:spcPts val="2400"/>
              </a:lnSpc>
              <a:buNone/>
            </a:pPr>
            <a:r>
              <a:rPr lang="en-US" sz="2400" dirty="0">
                <a:solidFill>
                  <a:srgbClr val="BFBFBF"/>
                </a:solidFill>
                <a:latin typeface="Instrument Sans Medium" pitchFamily="34" charset="0"/>
                <a:ea typeface="Instrument Sans Medium" pitchFamily="34" charset="-122"/>
                <a:cs typeface="Instrument Sans Medium" pitchFamily="34" charset="-120"/>
              </a:rPr>
              <a:t>3</a:t>
            </a:r>
            <a:endParaRPr lang="en-US" sz="2400" dirty="0"/>
          </a:p>
        </p:txBody>
      </p:sp>
      <p:sp>
        <p:nvSpPr>
          <p:cNvPr id="17" name="Text 15"/>
          <p:cNvSpPr/>
          <p:nvPr/>
        </p:nvSpPr>
        <p:spPr>
          <a:xfrm>
            <a:off x="3758684" y="3941564"/>
            <a:ext cx="2540437" cy="317540"/>
          </a:xfrm>
          <a:prstGeom prst="rect">
            <a:avLst/>
          </a:prstGeom>
          <a:noFill/>
          <a:ln/>
        </p:spPr>
        <p:txBody>
          <a:bodyPr wrap="none" lIns="0" tIns="0" rIns="0" bIns="0" rtlCol="0" anchor="t"/>
          <a:lstStyle/>
          <a:p>
            <a:pPr marL="0" indent="0" algn="r">
              <a:lnSpc>
                <a:spcPts val="2500"/>
              </a:lnSpc>
              <a:buNone/>
            </a:pPr>
            <a:r>
              <a:rPr lang="en-US" sz="2000" dirty="0">
                <a:solidFill>
                  <a:srgbClr val="BFBFBF"/>
                </a:solidFill>
                <a:latin typeface="Instrument Sans Medium" pitchFamily="34" charset="0"/>
                <a:ea typeface="Instrument Sans Medium" pitchFamily="34" charset="-122"/>
                <a:cs typeface="Instrument Sans Medium" pitchFamily="34" charset="-120"/>
              </a:rPr>
              <a:t>Phase 3: Integration</a:t>
            </a:r>
            <a:endParaRPr lang="en-US" sz="2000" dirty="0"/>
          </a:p>
        </p:txBody>
      </p:sp>
      <p:sp>
        <p:nvSpPr>
          <p:cNvPr id="18" name="Text 16"/>
          <p:cNvSpPr/>
          <p:nvPr/>
        </p:nvSpPr>
        <p:spPr>
          <a:xfrm>
            <a:off x="711279" y="4381024"/>
            <a:ext cx="5587841" cy="650319"/>
          </a:xfrm>
          <a:prstGeom prst="rect">
            <a:avLst/>
          </a:prstGeom>
          <a:noFill/>
          <a:ln/>
        </p:spPr>
        <p:txBody>
          <a:bodyPr wrap="square" lIns="0" tIns="0" rIns="0" bIns="0" rtlCol="0" anchor="t"/>
          <a:lstStyle/>
          <a:p>
            <a:pPr marL="0" indent="0" algn="r">
              <a:lnSpc>
                <a:spcPts val="2550"/>
              </a:lnSpc>
              <a:buNone/>
            </a:pPr>
            <a:r>
              <a:rPr lang="en-US" sz="1600" dirty="0">
                <a:solidFill>
                  <a:srgbClr val="BFBFBF"/>
                </a:solidFill>
                <a:latin typeface="Open Sans" pitchFamily="34" charset="0"/>
                <a:ea typeface="Open Sans" pitchFamily="34" charset="-122"/>
                <a:cs typeface="Open Sans" pitchFamily="34" charset="-120"/>
              </a:rPr>
              <a:t>Banking API connections, stock market data feeds, and robo-advisor partnerships for comprehensive coverage</a:t>
            </a:r>
            <a:endParaRPr lang="en-US" sz="1600" dirty="0"/>
          </a:p>
        </p:txBody>
      </p:sp>
      <p:sp>
        <p:nvSpPr>
          <p:cNvPr id="19" name="Shape 17"/>
          <p:cNvSpPr/>
          <p:nvPr/>
        </p:nvSpPr>
        <p:spPr>
          <a:xfrm>
            <a:off x="7520940" y="5139928"/>
            <a:ext cx="609600" cy="22860"/>
          </a:xfrm>
          <a:prstGeom prst="roundRect">
            <a:avLst>
              <a:gd name="adj" fmla="val 133358"/>
            </a:avLst>
          </a:prstGeom>
          <a:solidFill>
            <a:srgbClr val="575757"/>
          </a:solidFill>
          <a:ln/>
        </p:spPr>
      </p:sp>
      <p:sp>
        <p:nvSpPr>
          <p:cNvPr id="20" name="Shape 18"/>
          <p:cNvSpPr/>
          <p:nvPr/>
        </p:nvSpPr>
        <p:spPr>
          <a:xfrm>
            <a:off x="7086600" y="4922758"/>
            <a:ext cx="457200" cy="457200"/>
          </a:xfrm>
          <a:prstGeom prst="roundRect">
            <a:avLst>
              <a:gd name="adj" fmla="val 6668"/>
            </a:avLst>
          </a:prstGeom>
          <a:solidFill>
            <a:srgbClr val="3E3E3E"/>
          </a:solidFill>
          <a:ln/>
        </p:spPr>
      </p:sp>
      <p:sp>
        <p:nvSpPr>
          <p:cNvPr id="21" name="Text 19"/>
          <p:cNvSpPr/>
          <p:nvPr/>
        </p:nvSpPr>
        <p:spPr>
          <a:xfrm>
            <a:off x="7162800" y="4960858"/>
            <a:ext cx="304800" cy="381000"/>
          </a:xfrm>
          <a:prstGeom prst="rect">
            <a:avLst/>
          </a:prstGeom>
          <a:noFill/>
          <a:ln/>
        </p:spPr>
        <p:txBody>
          <a:bodyPr wrap="none" lIns="0" tIns="0" rIns="0" bIns="0" rtlCol="0" anchor="t"/>
          <a:lstStyle/>
          <a:p>
            <a:pPr marL="0" indent="0" algn="ctr">
              <a:lnSpc>
                <a:spcPts val="2400"/>
              </a:lnSpc>
              <a:buNone/>
            </a:pPr>
            <a:r>
              <a:rPr lang="en-US" sz="2400" dirty="0">
                <a:solidFill>
                  <a:srgbClr val="BFBFBF"/>
                </a:solidFill>
                <a:latin typeface="Instrument Sans Medium" pitchFamily="34" charset="0"/>
                <a:ea typeface="Instrument Sans Medium" pitchFamily="34" charset="-122"/>
                <a:cs typeface="Instrument Sans Medium" pitchFamily="34" charset="-120"/>
              </a:rPr>
              <a:t>4</a:t>
            </a:r>
            <a:endParaRPr lang="en-US" sz="2400" dirty="0"/>
          </a:p>
        </p:txBody>
      </p:sp>
      <p:sp>
        <p:nvSpPr>
          <p:cNvPr id="22" name="Text 20"/>
          <p:cNvSpPr/>
          <p:nvPr/>
        </p:nvSpPr>
        <p:spPr>
          <a:xfrm>
            <a:off x="8331279" y="4992529"/>
            <a:ext cx="2540437" cy="317540"/>
          </a:xfrm>
          <a:prstGeom prst="rect">
            <a:avLst/>
          </a:prstGeom>
          <a:noFill/>
          <a:ln/>
        </p:spPr>
        <p:txBody>
          <a:bodyPr wrap="none" lIns="0" tIns="0" rIns="0" bIns="0" rtlCol="0" anchor="t"/>
          <a:lstStyle/>
          <a:p>
            <a:pPr marL="0" indent="0" algn="l">
              <a:lnSpc>
                <a:spcPts val="2500"/>
              </a:lnSpc>
              <a:buNone/>
            </a:pPr>
            <a:r>
              <a:rPr lang="en-US" sz="2000" dirty="0">
                <a:solidFill>
                  <a:srgbClr val="BFBFBF"/>
                </a:solidFill>
                <a:latin typeface="Instrument Sans Medium" pitchFamily="34" charset="0"/>
                <a:ea typeface="Instrument Sans Medium" pitchFamily="34" charset="-122"/>
                <a:cs typeface="Instrument Sans Medium" pitchFamily="34" charset="-120"/>
              </a:rPr>
              <a:t>Phase 4: Security</a:t>
            </a:r>
            <a:endParaRPr lang="en-US" sz="2000" dirty="0"/>
          </a:p>
        </p:txBody>
      </p:sp>
      <p:sp>
        <p:nvSpPr>
          <p:cNvPr id="23" name="Text 21"/>
          <p:cNvSpPr/>
          <p:nvPr/>
        </p:nvSpPr>
        <p:spPr>
          <a:xfrm>
            <a:off x="8331279" y="5431988"/>
            <a:ext cx="5587841" cy="650319"/>
          </a:xfrm>
          <a:prstGeom prst="rect">
            <a:avLst/>
          </a:prstGeom>
          <a:noFill/>
          <a:ln/>
        </p:spPr>
        <p:txBody>
          <a:bodyPr wrap="square" lIns="0" tIns="0" rIns="0" bIns="0" rtlCol="0" anchor="t"/>
          <a:lstStyle/>
          <a:p>
            <a:pPr marL="0" indent="0" algn="l">
              <a:lnSpc>
                <a:spcPts val="2550"/>
              </a:lnSpc>
              <a:buNone/>
            </a:pPr>
            <a:r>
              <a:rPr lang="en-US" sz="1600" dirty="0">
                <a:solidFill>
                  <a:srgbClr val="BFBFBF"/>
                </a:solidFill>
                <a:latin typeface="Open Sans" pitchFamily="34" charset="0"/>
                <a:ea typeface="Open Sans" pitchFamily="34" charset="-122"/>
                <a:cs typeface="Open Sans" pitchFamily="34" charset="-120"/>
              </a:rPr>
              <a:t>Enterprise-grade encryption implementation, GDPR and PCI-DSS compliance certification</a:t>
            </a:r>
            <a:endParaRPr lang="en-US" sz="1600" dirty="0"/>
          </a:p>
        </p:txBody>
      </p:sp>
      <p:sp>
        <p:nvSpPr>
          <p:cNvPr id="24" name="Shape 22"/>
          <p:cNvSpPr/>
          <p:nvPr/>
        </p:nvSpPr>
        <p:spPr>
          <a:xfrm>
            <a:off x="6499860" y="6190893"/>
            <a:ext cx="609600" cy="22860"/>
          </a:xfrm>
          <a:prstGeom prst="roundRect">
            <a:avLst>
              <a:gd name="adj" fmla="val 133358"/>
            </a:avLst>
          </a:prstGeom>
          <a:solidFill>
            <a:srgbClr val="575757"/>
          </a:solidFill>
          <a:ln/>
        </p:spPr>
      </p:sp>
      <p:sp>
        <p:nvSpPr>
          <p:cNvPr id="25" name="Shape 23"/>
          <p:cNvSpPr/>
          <p:nvPr/>
        </p:nvSpPr>
        <p:spPr>
          <a:xfrm>
            <a:off x="7086600" y="5973723"/>
            <a:ext cx="457200" cy="457200"/>
          </a:xfrm>
          <a:prstGeom prst="roundRect">
            <a:avLst>
              <a:gd name="adj" fmla="val 6668"/>
            </a:avLst>
          </a:prstGeom>
          <a:solidFill>
            <a:srgbClr val="3E3E3E"/>
          </a:solidFill>
          <a:ln/>
        </p:spPr>
      </p:sp>
      <p:sp>
        <p:nvSpPr>
          <p:cNvPr id="26" name="Text 24"/>
          <p:cNvSpPr/>
          <p:nvPr/>
        </p:nvSpPr>
        <p:spPr>
          <a:xfrm>
            <a:off x="7162800" y="6011823"/>
            <a:ext cx="304800" cy="381000"/>
          </a:xfrm>
          <a:prstGeom prst="rect">
            <a:avLst/>
          </a:prstGeom>
          <a:noFill/>
          <a:ln/>
        </p:spPr>
        <p:txBody>
          <a:bodyPr wrap="none" lIns="0" tIns="0" rIns="0" bIns="0" rtlCol="0" anchor="t"/>
          <a:lstStyle/>
          <a:p>
            <a:pPr marL="0" indent="0" algn="ctr">
              <a:lnSpc>
                <a:spcPts val="2400"/>
              </a:lnSpc>
              <a:buNone/>
            </a:pPr>
            <a:r>
              <a:rPr lang="en-US" sz="2400" dirty="0">
                <a:solidFill>
                  <a:srgbClr val="BFBFBF"/>
                </a:solidFill>
                <a:latin typeface="Instrument Sans Medium" pitchFamily="34" charset="0"/>
                <a:ea typeface="Instrument Sans Medium" pitchFamily="34" charset="-122"/>
                <a:cs typeface="Instrument Sans Medium" pitchFamily="34" charset="-120"/>
              </a:rPr>
              <a:t>5</a:t>
            </a:r>
            <a:endParaRPr lang="en-US" sz="2400" dirty="0"/>
          </a:p>
        </p:txBody>
      </p:sp>
      <p:sp>
        <p:nvSpPr>
          <p:cNvPr id="27" name="Text 25"/>
          <p:cNvSpPr/>
          <p:nvPr/>
        </p:nvSpPr>
        <p:spPr>
          <a:xfrm>
            <a:off x="3758684" y="6043493"/>
            <a:ext cx="2540437" cy="317540"/>
          </a:xfrm>
          <a:prstGeom prst="rect">
            <a:avLst/>
          </a:prstGeom>
          <a:noFill/>
          <a:ln/>
        </p:spPr>
        <p:txBody>
          <a:bodyPr wrap="none" lIns="0" tIns="0" rIns="0" bIns="0" rtlCol="0" anchor="t"/>
          <a:lstStyle/>
          <a:p>
            <a:pPr marL="0" indent="0" algn="r">
              <a:lnSpc>
                <a:spcPts val="2500"/>
              </a:lnSpc>
              <a:buNone/>
            </a:pPr>
            <a:r>
              <a:rPr lang="en-US" sz="2000" dirty="0">
                <a:solidFill>
                  <a:srgbClr val="BFBFBF"/>
                </a:solidFill>
                <a:latin typeface="Instrument Sans Medium" pitchFamily="34" charset="0"/>
                <a:ea typeface="Instrument Sans Medium" pitchFamily="34" charset="-122"/>
                <a:cs typeface="Instrument Sans Medium" pitchFamily="34" charset="-120"/>
              </a:rPr>
              <a:t>Phase 5: Scale</a:t>
            </a:r>
            <a:endParaRPr lang="en-US" sz="2000" dirty="0"/>
          </a:p>
        </p:txBody>
      </p:sp>
      <p:sp>
        <p:nvSpPr>
          <p:cNvPr id="28" name="Text 26"/>
          <p:cNvSpPr/>
          <p:nvPr/>
        </p:nvSpPr>
        <p:spPr>
          <a:xfrm>
            <a:off x="711279" y="6482953"/>
            <a:ext cx="5587841" cy="650319"/>
          </a:xfrm>
          <a:prstGeom prst="rect">
            <a:avLst/>
          </a:prstGeom>
          <a:noFill/>
          <a:ln/>
        </p:spPr>
        <p:txBody>
          <a:bodyPr wrap="square" lIns="0" tIns="0" rIns="0" bIns="0" rtlCol="0" anchor="t"/>
          <a:lstStyle/>
          <a:p>
            <a:pPr marL="0" indent="0" algn="r">
              <a:lnSpc>
                <a:spcPts val="2550"/>
              </a:lnSpc>
              <a:buNone/>
            </a:pPr>
            <a:r>
              <a:rPr lang="en-US" sz="1600" dirty="0">
                <a:solidFill>
                  <a:srgbClr val="BFBFBF"/>
                </a:solidFill>
                <a:latin typeface="Open Sans" pitchFamily="34" charset="0"/>
                <a:ea typeface="Open Sans" pitchFamily="34" charset="-122"/>
                <a:cs typeface="Open Sans" pitchFamily="34" charset="-120"/>
              </a:rPr>
              <a:t>Performance testing, cloud deployment optimisation, and scalability infrastructure for mass adoption</a:t>
            </a:r>
            <a:endParaRPr lang="en-US" sz="1600" dirty="0"/>
          </a:p>
        </p:txBody>
      </p:sp>
      <p:sp>
        <p:nvSpPr>
          <p:cNvPr id="29" name="Rectangle 28">
            <a:extLst>
              <a:ext uri="{FF2B5EF4-FFF2-40B4-BE49-F238E27FC236}">
                <a16:creationId xmlns:a16="http://schemas.microsoft.com/office/drawing/2014/main" id="{36A39669-8D40-9056-67BC-45DA944B0855}"/>
              </a:ext>
            </a:extLst>
          </p:cNvPr>
          <p:cNvSpPr/>
          <p:nvPr/>
        </p:nvSpPr>
        <p:spPr>
          <a:xfrm>
            <a:off x="12846205" y="7669292"/>
            <a:ext cx="1661532" cy="459948"/>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45914" y="572453"/>
            <a:ext cx="7188160" cy="576620"/>
          </a:xfrm>
          <a:prstGeom prst="rect">
            <a:avLst/>
          </a:prstGeom>
          <a:noFill/>
          <a:ln/>
        </p:spPr>
        <p:txBody>
          <a:bodyPr wrap="none" lIns="0" tIns="0" rIns="0" bIns="0" rtlCol="0" anchor="t"/>
          <a:lstStyle/>
          <a:p>
            <a:pPr marL="0" indent="0" algn="l">
              <a:lnSpc>
                <a:spcPts val="4500"/>
              </a:lnSpc>
              <a:buNone/>
            </a:pPr>
            <a:r>
              <a:rPr lang="en-US" sz="3600" dirty="0">
                <a:solidFill>
                  <a:srgbClr val="FEFEFE"/>
                </a:solidFill>
                <a:latin typeface="Instrument Sans Medium" pitchFamily="34" charset="0"/>
                <a:ea typeface="Instrument Sans Medium" pitchFamily="34" charset="-122"/>
                <a:cs typeface="Instrument Sans Medium" pitchFamily="34" charset="-120"/>
              </a:rPr>
              <a:t>Success Metrics &amp; Risk Mitigation</a:t>
            </a:r>
            <a:endParaRPr lang="en-US" sz="3600" dirty="0"/>
          </a:p>
        </p:txBody>
      </p:sp>
      <p:sp>
        <p:nvSpPr>
          <p:cNvPr id="3" name="Text 1"/>
          <p:cNvSpPr/>
          <p:nvPr/>
        </p:nvSpPr>
        <p:spPr>
          <a:xfrm>
            <a:off x="645914" y="1610439"/>
            <a:ext cx="2768322" cy="345996"/>
          </a:xfrm>
          <a:prstGeom prst="rect">
            <a:avLst/>
          </a:prstGeom>
          <a:noFill/>
          <a:ln/>
        </p:spPr>
        <p:txBody>
          <a:bodyPr wrap="none" lIns="0" tIns="0" rIns="0" bIns="0" rtlCol="0" anchor="t"/>
          <a:lstStyle/>
          <a:p>
            <a:pPr marL="0" indent="0" algn="l">
              <a:lnSpc>
                <a:spcPts val="2700"/>
              </a:lnSpc>
              <a:buNone/>
            </a:pPr>
            <a:r>
              <a:rPr lang="en-US" sz="2150" dirty="0">
                <a:solidFill>
                  <a:srgbClr val="FEFEFE"/>
                </a:solidFill>
                <a:latin typeface="Instrument Sans Medium" pitchFamily="34" charset="0"/>
                <a:ea typeface="Instrument Sans Medium" pitchFamily="34" charset="-122"/>
                <a:cs typeface="Instrument Sans Medium" pitchFamily="34" charset="-120"/>
              </a:rPr>
              <a:t>Target Metrics</a:t>
            </a:r>
            <a:endParaRPr lang="en-US" sz="2150" dirty="0"/>
          </a:p>
        </p:txBody>
      </p:sp>
      <p:sp>
        <p:nvSpPr>
          <p:cNvPr id="4" name="Text 2"/>
          <p:cNvSpPr/>
          <p:nvPr/>
        </p:nvSpPr>
        <p:spPr>
          <a:xfrm>
            <a:off x="645914" y="2256234"/>
            <a:ext cx="3106698" cy="609005"/>
          </a:xfrm>
          <a:prstGeom prst="rect">
            <a:avLst/>
          </a:prstGeom>
          <a:noFill/>
          <a:ln/>
        </p:spPr>
        <p:txBody>
          <a:bodyPr wrap="none" lIns="0" tIns="0" rIns="0" bIns="0" rtlCol="0" anchor="t"/>
          <a:lstStyle/>
          <a:p>
            <a:pPr marL="0" indent="0" algn="ctr">
              <a:lnSpc>
                <a:spcPts val="4750"/>
              </a:lnSpc>
              <a:buNone/>
            </a:pPr>
            <a:r>
              <a:rPr lang="en-US" sz="4750" dirty="0">
                <a:solidFill>
                  <a:srgbClr val="BFBFBF"/>
                </a:solidFill>
                <a:latin typeface="Instrument Sans Medium" pitchFamily="34" charset="0"/>
                <a:ea typeface="Instrument Sans Medium" pitchFamily="34" charset="-122"/>
                <a:cs typeface="Instrument Sans Medium" pitchFamily="34" charset="-120"/>
              </a:rPr>
              <a:t>95%</a:t>
            </a:r>
            <a:endParaRPr lang="en-US" sz="4750" dirty="0"/>
          </a:p>
        </p:txBody>
      </p:sp>
      <p:sp>
        <p:nvSpPr>
          <p:cNvPr id="5" name="Text 3"/>
          <p:cNvSpPr/>
          <p:nvPr/>
        </p:nvSpPr>
        <p:spPr>
          <a:xfrm>
            <a:off x="1045726" y="3095863"/>
            <a:ext cx="2306955" cy="288369"/>
          </a:xfrm>
          <a:prstGeom prst="rect">
            <a:avLst/>
          </a:prstGeom>
          <a:noFill/>
          <a:ln/>
        </p:spPr>
        <p:txBody>
          <a:bodyPr wrap="none" lIns="0" tIns="0" rIns="0" bIns="0" rtlCol="0" anchor="t"/>
          <a:lstStyle/>
          <a:p>
            <a:pPr marL="0" indent="0" algn="ctr">
              <a:lnSpc>
                <a:spcPts val="2250"/>
              </a:lnSpc>
              <a:buNone/>
            </a:pPr>
            <a:r>
              <a:rPr lang="en-US" sz="1800" dirty="0">
                <a:solidFill>
                  <a:srgbClr val="BFBFBF"/>
                </a:solidFill>
                <a:latin typeface="Instrument Sans Medium" pitchFamily="34" charset="0"/>
                <a:ea typeface="Instrument Sans Medium" pitchFamily="34" charset="-122"/>
                <a:cs typeface="Instrument Sans Medium" pitchFamily="34" charset="-120"/>
              </a:rPr>
              <a:t>Expense Accuracy</a:t>
            </a:r>
            <a:endParaRPr lang="en-US" sz="1800" dirty="0"/>
          </a:p>
        </p:txBody>
      </p:sp>
      <p:sp>
        <p:nvSpPr>
          <p:cNvPr id="6" name="Text 4"/>
          <p:cNvSpPr/>
          <p:nvPr/>
        </p:nvSpPr>
        <p:spPr>
          <a:xfrm>
            <a:off x="645914" y="3568779"/>
            <a:ext cx="3106698" cy="590550"/>
          </a:xfrm>
          <a:prstGeom prst="rect">
            <a:avLst/>
          </a:prstGeom>
          <a:noFill/>
          <a:ln/>
        </p:spPr>
        <p:txBody>
          <a:bodyPr wrap="square" lIns="0" tIns="0" rIns="0" bIns="0" rtlCol="0" anchor="t"/>
          <a:lstStyle/>
          <a:p>
            <a:pPr marL="0" indent="0" algn="ctr">
              <a:lnSpc>
                <a:spcPts val="2300"/>
              </a:lnSpc>
              <a:buNone/>
            </a:pPr>
            <a:r>
              <a:rPr lang="en-US" sz="1450" dirty="0">
                <a:solidFill>
                  <a:srgbClr val="BFBFBF"/>
                </a:solidFill>
                <a:latin typeface="Open Sans" pitchFamily="34" charset="0"/>
                <a:ea typeface="Open Sans" pitchFamily="34" charset="-122"/>
                <a:cs typeface="Open Sans" pitchFamily="34" charset="-120"/>
              </a:rPr>
              <a:t>Categorisation precision through advanced ML</a:t>
            </a:r>
            <a:endParaRPr lang="en-US" sz="1450" dirty="0"/>
          </a:p>
        </p:txBody>
      </p:sp>
      <p:sp>
        <p:nvSpPr>
          <p:cNvPr id="7" name="Text 5"/>
          <p:cNvSpPr/>
          <p:nvPr/>
        </p:nvSpPr>
        <p:spPr>
          <a:xfrm>
            <a:off x="3983236" y="2256234"/>
            <a:ext cx="3106817" cy="609005"/>
          </a:xfrm>
          <a:prstGeom prst="rect">
            <a:avLst/>
          </a:prstGeom>
          <a:noFill/>
          <a:ln/>
        </p:spPr>
        <p:txBody>
          <a:bodyPr wrap="none" lIns="0" tIns="0" rIns="0" bIns="0" rtlCol="0" anchor="t"/>
          <a:lstStyle/>
          <a:p>
            <a:pPr marL="0" indent="0" algn="ctr">
              <a:lnSpc>
                <a:spcPts val="4750"/>
              </a:lnSpc>
              <a:buNone/>
            </a:pPr>
            <a:r>
              <a:rPr lang="en-US" sz="4750" dirty="0">
                <a:solidFill>
                  <a:srgbClr val="BFBFBF"/>
                </a:solidFill>
                <a:latin typeface="Instrument Sans Medium" pitchFamily="34" charset="0"/>
                <a:ea typeface="Instrument Sans Medium" pitchFamily="34" charset="-122"/>
                <a:cs typeface="Instrument Sans Medium" pitchFamily="34" charset="-120"/>
              </a:rPr>
              <a:t>90%</a:t>
            </a:r>
            <a:endParaRPr lang="en-US" sz="4750" dirty="0"/>
          </a:p>
        </p:txBody>
      </p:sp>
      <p:sp>
        <p:nvSpPr>
          <p:cNvPr id="8" name="Text 6"/>
          <p:cNvSpPr/>
          <p:nvPr/>
        </p:nvSpPr>
        <p:spPr>
          <a:xfrm>
            <a:off x="4383167" y="3095863"/>
            <a:ext cx="2306955" cy="288369"/>
          </a:xfrm>
          <a:prstGeom prst="rect">
            <a:avLst/>
          </a:prstGeom>
          <a:noFill/>
          <a:ln/>
        </p:spPr>
        <p:txBody>
          <a:bodyPr wrap="none" lIns="0" tIns="0" rIns="0" bIns="0" rtlCol="0" anchor="t"/>
          <a:lstStyle/>
          <a:p>
            <a:pPr marL="0" indent="0" algn="ctr">
              <a:lnSpc>
                <a:spcPts val="2250"/>
              </a:lnSpc>
              <a:buNone/>
            </a:pPr>
            <a:r>
              <a:rPr lang="en-US" sz="1800" dirty="0">
                <a:solidFill>
                  <a:srgbClr val="BFBFBF"/>
                </a:solidFill>
                <a:latin typeface="Instrument Sans Medium" pitchFamily="34" charset="0"/>
                <a:ea typeface="Instrument Sans Medium" pitchFamily="34" charset="-122"/>
                <a:cs typeface="Instrument Sans Medium" pitchFamily="34" charset="-120"/>
              </a:rPr>
              <a:t>Goal Adoption</a:t>
            </a:r>
            <a:endParaRPr lang="en-US" sz="1800" dirty="0"/>
          </a:p>
        </p:txBody>
      </p:sp>
      <p:sp>
        <p:nvSpPr>
          <p:cNvPr id="9" name="Text 7"/>
          <p:cNvSpPr/>
          <p:nvPr/>
        </p:nvSpPr>
        <p:spPr>
          <a:xfrm>
            <a:off x="3983236" y="3568779"/>
            <a:ext cx="3106817" cy="590550"/>
          </a:xfrm>
          <a:prstGeom prst="rect">
            <a:avLst/>
          </a:prstGeom>
          <a:noFill/>
          <a:ln/>
        </p:spPr>
        <p:txBody>
          <a:bodyPr wrap="square" lIns="0" tIns="0" rIns="0" bIns="0" rtlCol="0" anchor="t"/>
          <a:lstStyle/>
          <a:p>
            <a:pPr marL="0" indent="0" algn="ctr">
              <a:lnSpc>
                <a:spcPts val="2300"/>
              </a:lnSpc>
              <a:buNone/>
            </a:pPr>
            <a:r>
              <a:rPr lang="en-US" sz="1450" dirty="0">
                <a:solidFill>
                  <a:srgbClr val="BFBFBF"/>
                </a:solidFill>
                <a:latin typeface="Open Sans" pitchFamily="34" charset="0"/>
                <a:ea typeface="Open Sans" pitchFamily="34" charset="-122"/>
                <a:cs typeface="Open Sans" pitchFamily="34" charset="-120"/>
              </a:rPr>
              <a:t>Users actively engaging with budget recommendations</a:t>
            </a:r>
            <a:endParaRPr lang="en-US" sz="1450" dirty="0"/>
          </a:p>
        </p:txBody>
      </p:sp>
      <p:sp>
        <p:nvSpPr>
          <p:cNvPr id="10" name="Text 8"/>
          <p:cNvSpPr/>
          <p:nvPr/>
        </p:nvSpPr>
        <p:spPr>
          <a:xfrm>
            <a:off x="645914" y="4620697"/>
            <a:ext cx="3106698" cy="609005"/>
          </a:xfrm>
          <a:prstGeom prst="rect">
            <a:avLst/>
          </a:prstGeom>
          <a:noFill/>
          <a:ln/>
        </p:spPr>
        <p:txBody>
          <a:bodyPr wrap="none" lIns="0" tIns="0" rIns="0" bIns="0" rtlCol="0" anchor="t"/>
          <a:lstStyle/>
          <a:p>
            <a:pPr marL="0" indent="0" algn="ctr">
              <a:lnSpc>
                <a:spcPts val="4750"/>
              </a:lnSpc>
              <a:buNone/>
            </a:pPr>
            <a:r>
              <a:rPr lang="en-US" sz="4750" dirty="0">
                <a:solidFill>
                  <a:srgbClr val="BFBFBF"/>
                </a:solidFill>
                <a:latin typeface="Instrument Sans Medium" pitchFamily="34" charset="0"/>
                <a:ea typeface="Instrument Sans Medium" pitchFamily="34" charset="-122"/>
                <a:cs typeface="Instrument Sans Medium" pitchFamily="34" charset="-120"/>
              </a:rPr>
              <a:t>40%</a:t>
            </a:r>
            <a:endParaRPr lang="en-US" sz="4750" dirty="0"/>
          </a:p>
        </p:txBody>
      </p:sp>
      <p:sp>
        <p:nvSpPr>
          <p:cNvPr id="11" name="Text 9"/>
          <p:cNvSpPr/>
          <p:nvPr/>
        </p:nvSpPr>
        <p:spPr>
          <a:xfrm>
            <a:off x="864989" y="5460325"/>
            <a:ext cx="2668548" cy="288369"/>
          </a:xfrm>
          <a:prstGeom prst="rect">
            <a:avLst/>
          </a:prstGeom>
          <a:noFill/>
          <a:ln/>
        </p:spPr>
        <p:txBody>
          <a:bodyPr wrap="none" lIns="0" tIns="0" rIns="0" bIns="0" rtlCol="0" anchor="t"/>
          <a:lstStyle/>
          <a:p>
            <a:pPr marL="0" indent="0" algn="ctr">
              <a:lnSpc>
                <a:spcPts val="2250"/>
              </a:lnSpc>
              <a:buNone/>
            </a:pPr>
            <a:r>
              <a:rPr lang="en-US" sz="1800" dirty="0">
                <a:solidFill>
                  <a:srgbClr val="BFBFBF"/>
                </a:solidFill>
                <a:latin typeface="Instrument Sans Medium" pitchFamily="34" charset="0"/>
                <a:ea typeface="Instrument Sans Medium" pitchFamily="34" charset="-122"/>
                <a:cs typeface="Instrument Sans Medium" pitchFamily="34" charset="-120"/>
              </a:rPr>
              <a:t>Overspending Reduction</a:t>
            </a:r>
            <a:endParaRPr lang="en-US" sz="1800" dirty="0"/>
          </a:p>
        </p:txBody>
      </p:sp>
      <p:sp>
        <p:nvSpPr>
          <p:cNvPr id="12" name="Text 10"/>
          <p:cNvSpPr/>
          <p:nvPr/>
        </p:nvSpPr>
        <p:spPr>
          <a:xfrm>
            <a:off x="645914" y="5933242"/>
            <a:ext cx="3106698" cy="590550"/>
          </a:xfrm>
          <a:prstGeom prst="rect">
            <a:avLst/>
          </a:prstGeom>
          <a:noFill/>
          <a:ln/>
        </p:spPr>
        <p:txBody>
          <a:bodyPr wrap="square" lIns="0" tIns="0" rIns="0" bIns="0" rtlCol="0" anchor="t"/>
          <a:lstStyle/>
          <a:p>
            <a:pPr marL="0" indent="0" algn="ctr">
              <a:lnSpc>
                <a:spcPts val="2300"/>
              </a:lnSpc>
              <a:buNone/>
            </a:pPr>
            <a:r>
              <a:rPr lang="en-US" sz="1450" dirty="0">
                <a:solidFill>
                  <a:srgbClr val="BFBFBF"/>
                </a:solidFill>
                <a:latin typeface="Open Sans" pitchFamily="34" charset="0"/>
                <a:ea typeface="Open Sans" pitchFamily="34" charset="-122"/>
                <a:cs typeface="Open Sans" pitchFamily="34" charset="-120"/>
              </a:rPr>
              <a:t>Decrease in budget overruns through proactive alerts</a:t>
            </a:r>
            <a:endParaRPr lang="en-US" sz="1450" dirty="0"/>
          </a:p>
        </p:txBody>
      </p:sp>
      <p:sp>
        <p:nvSpPr>
          <p:cNvPr id="13" name="Text 11"/>
          <p:cNvSpPr/>
          <p:nvPr/>
        </p:nvSpPr>
        <p:spPr>
          <a:xfrm>
            <a:off x="3983236" y="4620697"/>
            <a:ext cx="3106817" cy="609005"/>
          </a:xfrm>
          <a:prstGeom prst="rect">
            <a:avLst/>
          </a:prstGeom>
          <a:noFill/>
          <a:ln/>
        </p:spPr>
        <p:txBody>
          <a:bodyPr wrap="none" lIns="0" tIns="0" rIns="0" bIns="0" rtlCol="0" anchor="t"/>
          <a:lstStyle/>
          <a:p>
            <a:pPr marL="0" indent="0" algn="ctr">
              <a:lnSpc>
                <a:spcPts val="4750"/>
              </a:lnSpc>
              <a:buNone/>
            </a:pPr>
            <a:r>
              <a:rPr lang="en-US" sz="4750" dirty="0">
                <a:solidFill>
                  <a:srgbClr val="BFBFBF"/>
                </a:solidFill>
                <a:latin typeface="Instrument Sans Medium" pitchFamily="34" charset="0"/>
                <a:ea typeface="Instrument Sans Medium" pitchFamily="34" charset="-122"/>
                <a:cs typeface="Instrument Sans Medium" pitchFamily="34" charset="-120"/>
              </a:rPr>
              <a:t>100%</a:t>
            </a:r>
            <a:endParaRPr lang="en-US" sz="4750" dirty="0"/>
          </a:p>
        </p:txBody>
      </p:sp>
      <p:sp>
        <p:nvSpPr>
          <p:cNvPr id="14" name="Text 12"/>
          <p:cNvSpPr/>
          <p:nvPr/>
        </p:nvSpPr>
        <p:spPr>
          <a:xfrm>
            <a:off x="4383167" y="5460325"/>
            <a:ext cx="2306955" cy="288369"/>
          </a:xfrm>
          <a:prstGeom prst="rect">
            <a:avLst/>
          </a:prstGeom>
          <a:noFill/>
          <a:ln/>
        </p:spPr>
        <p:txBody>
          <a:bodyPr wrap="none" lIns="0" tIns="0" rIns="0" bIns="0" rtlCol="0" anchor="t"/>
          <a:lstStyle/>
          <a:p>
            <a:pPr marL="0" indent="0" algn="ctr">
              <a:lnSpc>
                <a:spcPts val="2250"/>
              </a:lnSpc>
              <a:buNone/>
            </a:pPr>
            <a:r>
              <a:rPr lang="en-US" sz="1800" dirty="0">
                <a:solidFill>
                  <a:srgbClr val="BFBFBF"/>
                </a:solidFill>
                <a:latin typeface="Instrument Sans Medium" pitchFamily="34" charset="0"/>
                <a:ea typeface="Instrument Sans Medium" pitchFamily="34" charset="-122"/>
                <a:cs typeface="Instrument Sans Medium" pitchFamily="34" charset="-120"/>
              </a:rPr>
              <a:t>Security Standard</a:t>
            </a:r>
            <a:endParaRPr lang="en-US" sz="1800" dirty="0"/>
          </a:p>
        </p:txBody>
      </p:sp>
      <p:sp>
        <p:nvSpPr>
          <p:cNvPr id="15" name="Text 13"/>
          <p:cNvSpPr/>
          <p:nvPr/>
        </p:nvSpPr>
        <p:spPr>
          <a:xfrm>
            <a:off x="3983236" y="5933242"/>
            <a:ext cx="3106817" cy="295275"/>
          </a:xfrm>
          <a:prstGeom prst="rect">
            <a:avLst/>
          </a:prstGeom>
          <a:noFill/>
          <a:ln/>
        </p:spPr>
        <p:txBody>
          <a:bodyPr wrap="none" lIns="0" tIns="0" rIns="0" bIns="0" rtlCol="0" anchor="t"/>
          <a:lstStyle/>
          <a:p>
            <a:pPr marL="0" indent="0" algn="ctr">
              <a:lnSpc>
                <a:spcPts val="2300"/>
              </a:lnSpc>
              <a:buNone/>
            </a:pPr>
            <a:r>
              <a:rPr lang="en-US" sz="1450" dirty="0">
                <a:solidFill>
                  <a:srgbClr val="BFBFBF"/>
                </a:solidFill>
                <a:latin typeface="Open Sans" pitchFamily="34" charset="0"/>
                <a:ea typeface="Open Sans" pitchFamily="34" charset="-122"/>
                <a:cs typeface="Open Sans" pitchFamily="34" charset="-120"/>
              </a:rPr>
              <a:t>Zero-breach financial data handling</a:t>
            </a:r>
            <a:endParaRPr lang="en-US" sz="1450" dirty="0"/>
          </a:p>
        </p:txBody>
      </p:sp>
      <p:sp>
        <p:nvSpPr>
          <p:cNvPr id="16" name="Text 14"/>
          <p:cNvSpPr/>
          <p:nvPr/>
        </p:nvSpPr>
        <p:spPr>
          <a:xfrm>
            <a:off x="7547967" y="1610439"/>
            <a:ext cx="2768322" cy="345996"/>
          </a:xfrm>
          <a:prstGeom prst="rect">
            <a:avLst/>
          </a:prstGeom>
          <a:noFill/>
          <a:ln/>
        </p:spPr>
        <p:txBody>
          <a:bodyPr wrap="none" lIns="0" tIns="0" rIns="0" bIns="0" rtlCol="0" anchor="t"/>
          <a:lstStyle/>
          <a:p>
            <a:pPr marL="0" indent="0" algn="l">
              <a:lnSpc>
                <a:spcPts val="2700"/>
              </a:lnSpc>
              <a:buNone/>
            </a:pPr>
            <a:r>
              <a:rPr lang="en-US" sz="2150" dirty="0">
                <a:solidFill>
                  <a:srgbClr val="FEFEFE"/>
                </a:solidFill>
                <a:latin typeface="Instrument Sans Medium" pitchFamily="34" charset="0"/>
                <a:ea typeface="Instrument Sans Medium" pitchFamily="34" charset="-122"/>
                <a:cs typeface="Instrument Sans Medium" pitchFamily="34" charset="-120"/>
              </a:rPr>
              <a:t>Risk Mitigation</a:t>
            </a:r>
            <a:endParaRPr lang="en-US" sz="2150" dirty="0"/>
          </a:p>
        </p:txBody>
      </p:sp>
      <p:sp>
        <p:nvSpPr>
          <p:cNvPr id="17" name="Shape 15"/>
          <p:cNvSpPr/>
          <p:nvPr/>
        </p:nvSpPr>
        <p:spPr>
          <a:xfrm>
            <a:off x="7547967" y="2163961"/>
            <a:ext cx="6444139" cy="1183005"/>
          </a:xfrm>
          <a:prstGeom prst="roundRect">
            <a:avLst>
              <a:gd name="adj" fmla="val 9275"/>
            </a:avLst>
          </a:prstGeom>
          <a:solidFill>
            <a:srgbClr val="1F1F1F"/>
          </a:solidFill>
          <a:ln w="22860">
            <a:solidFill>
              <a:srgbClr val="575757"/>
            </a:solidFill>
            <a:prstDash val="solid"/>
          </a:ln>
        </p:spPr>
      </p:sp>
      <p:sp>
        <p:nvSpPr>
          <p:cNvPr id="18" name="Shape 16"/>
          <p:cNvSpPr/>
          <p:nvPr/>
        </p:nvSpPr>
        <p:spPr>
          <a:xfrm>
            <a:off x="7525107" y="2163961"/>
            <a:ext cx="91440" cy="1183005"/>
          </a:xfrm>
          <a:prstGeom prst="roundRect">
            <a:avLst>
              <a:gd name="adj" fmla="val 30276"/>
            </a:avLst>
          </a:prstGeom>
          <a:solidFill>
            <a:srgbClr val="F5F547"/>
          </a:solidFill>
          <a:ln/>
        </p:spPr>
      </p:sp>
      <p:sp>
        <p:nvSpPr>
          <p:cNvPr id="19" name="Text 17"/>
          <p:cNvSpPr/>
          <p:nvPr/>
        </p:nvSpPr>
        <p:spPr>
          <a:xfrm>
            <a:off x="7823954" y="2371368"/>
            <a:ext cx="2306955" cy="288369"/>
          </a:xfrm>
          <a:prstGeom prst="rect">
            <a:avLst/>
          </a:prstGeom>
          <a:noFill/>
          <a:ln/>
        </p:spPr>
        <p:txBody>
          <a:bodyPr wrap="none" lIns="0" tIns="0" rIns="0" bIns="0" rtlCol="0" anchor="t"/>
          <a:lstStyle/>
          <a:p>
            <a:pPr marL="0" indent="0" algn="l">
              <a:lnSpc>
                <a:spcPts val="2250"/>
              </a:lnSpc>
              <a:buNone/>
            </a:pPr>
            <a:r>
              <a:rPr lang="en-US" sz="1800" dirty="0">
                <a:solidFill>
                  <a:srgbClr val="BFBFBF"/>
                </a:solidFill>
                <a:latin typeface="Instrument Sans Medium" pitchFamily="34" charset="0"/>
                <a:ea typeface="Instrument Sans Medium" pitchFamily="34" charset="-122"/>
                <a:cs typeface="Instrument Sans Medium" pitchFamily="34" charset="-120"/>
              </a:rPr>
              <a:t>Data Security</a:t>
            </a:r>
            <a:endParaRPr lang="en-US" sz="1800" dirty="0"/>
          </a:p>
        </p:txBody>
      </p:sp>
      <p:sp>
        <p:nvSpPr>
          <p:cNvPr id="20" name="Text 18"/>
          <p:cNvSpPr/>
          <p:nvPr/>
        </p:nvSpPr>
        <p:spPr>
          <a:xfrm>
            <a:off x="7823954" y="2844284"/>
            <a:ext cx="5960745" cy="295275"/>
          </a:xfrm>
          <a:prstGeom prst="rect">
            <a:avLst/>
          </a:prstGeom>
          <a:noFill/>
          <a:ln/>
        </p:spPr>
        <p:txBody>
          <a:bodyPr wrap="none" lIns="0" tIns="0" rIns="0" bIns="0" rtlCol="0" anchor="t"/>
          <a:lstStyle/>
          <a:p>
            <a:pPr marL="0" indent="0" algn="l">
              <a:lnSpc>
                <a:spcPts val="2300"/>
              </a:lnSpc>
              <a:buNone/>
            </a:pPr>
            <a:r>
              <a:rPr lang="en-US" sz="1450" dirty="0">
                <a:solidFill>
                  <a:srgbClr val="BFBFBF"/>
                </a:solidFill>
                <a:latin typeface="Open Sans" pitchFamily="34" charset="0"/>
                <a:ea typeface="Open Sans" pitchFamily="34" charset="-122"/>
                <a:cs typeface="Open Sans" pitchFamily="34" charset="-120"/>
              </a:rPr>
              <a:t>Enterprise encryption and regulatory compliance frameworks</a:t>
            </a:r>
            <a:endParaRPr lang="en-US" sz="1450" dirty="0"/>
          </a:p>
        </p:txBody>
      </p:sp>
      <p:sp>
        <p:nvSpPr>
          <p:cNvPr id="21" name="Shape 19"/>
          <p:cNvSpPr/>
          <p:nvPr/>
        </p:nvSpPr>
        <p:spPr>
          <a:xfrm>
            <a:off x="7547967" y="3531513"/>
            <a:ext cx="6444139" cy="1183005"/>
          </a:xfrm>
          <a:prstGeom prst="roundRect">
            <a:avLst>
              <a:gd name="adj" fmla="val 9275"/>
            </a:avLst>
          </a:prstGeom>
          <a:solidFill>
            <a:srgbClr val="1F1F1F"/>
          </a:solidFill>
          <a:ln w="22860">
            <a:solidFill>
              <a:srgbClr val="575757"/>
            </a:solidFill>
            <a:prstDash val="solid"/>
          </a:ln>
        </p:spPr>
      </p:sp>
      <p:sp>
        <p:nvSpPr>
          <p:cNvPr id="22" name="Shape 20"/>
          <p:cNvSpPr/>
          <p:nvPr/>
        </p:nvSpPr>
        <p:spPr>
          <a:xfrm>
            <a:off x="7525107" y="3531513"/>
            <a:ext cx="91440" cy="1183005"/>
          </a:xfrm>
          <a:prstGeom prst="roundRect">
            <a:avLst>
              <a:gd name="adj" fmla="val 30276"/>
            </a:avLst>
          </a:prstGeom>
          <a:solidFill>
            <a:srgbClr val="F5F547"/>
          </a:solidFill>
          <a:ln/>
        </p:spPr>
      </p:sp>
      <p:sp>
        <p:nvSpPr>
          <p:cNvPr id="23" name="Text 21"/>
          <p:cNvSpPr/>
          <p:nvPr/>
        </p:nvSpPr>
        <p:spPr>
          <a:xfrm>
            <a:off x="7823954" y="3738920"/>
            <a:ext cx="2470547" cy="288369"/>
          </a:xfrm>
          <a:prstGeom prst="rect">
            <a:avLst/>
          </a:prstGeom>
          <a:noFill/>
          <a:ln/>
        </p:spPr>
        <p:txBody>
          <a:bodyPr wrap="none" lIns="0" tIns="0" rIns="0" bIns="0" rtlCol="0" anchor="t"/>
          <a:lstStyle/>
          <a:p>
            <a:pPr marL="0" indent="0" algn="l">
              <a:lnSpc>
                <a:spcPts val="2250"/>
              </a:lnSpc>
              <a:buNone/>
            </a:pPr>
            <a:r>
              <a:rPr lang="en-US" sz="1800" dirty="0">
                <a:solidFill>
                  <a:srgbClr val="BFBFBF"/>
                </a:solidFill>
                <a:latin typeface="Instrument Sans Medium" pitchFamily="34" charset="0"/>
                <a:ea typeface="Instrument Sans Medium" pitchFamily="34" charset="-122"/>
                <a:cs typeface="Instrument Sans Medium" pitchFamily="34" charset="-120"/>
              </a:rPr>
              <a:t>Integration Complexity</a:t>
            </a:r>
            <a:endParaRPr lang="en-US" sz="1800" dirty="0"/>
          </a:p>
        </p:txBody>
      </p:sp>
      <p:sp>
        <p:nvSpPr>
          <p:cNvPr id="24" name="Text 22"/>
          <p:cNvSpPr/>
          <p:nvPr/>
        </p:nvSpPr>
        <p:spPr>
          <a:xfrm>
            <a:off x="7823954" y="4211836"/>
            <a:ext cx="5960745" cy="295275"/>
          </a:xfrm>
          <a:prstGeom prst="rect">
            <a:avLst/>
          </a:prstGeom>
          <a:noFill/>
          <a:ln/>
        </p:spPr>
        <p:txBody>
          <a:bodyPr wrap="none" lIns="0" tIns="0" rIns="0" bIns="0" rtlCol="0" anchor="t"/>
          <a:lstStyle/>
          <a:p>
            <a:pPr marL="0" indent="0" algn="l">
              <a:lnSpc>
                <a:spcPts val="2300"/>
              </a:lnSpc>
              <a:buNone/>
            </a:pPr>
            <a:r>
              <a:rPr lang="en-US" sz="1450" dirty="0">
                <a:solidFill>
                  <a:srgbClr val="BFBFBF"/>
                </a:solidFill>
                <a:latin typeface="Open Sans" pitchFamily="34" charset="0"/>
                <a:ea typeface="Open Sans" pitchFamily="34" charset="-122"/>
                <a:cs typeface="Open Sans" pitchFamily="34" charset="-120"/>
              </a:rPr>
              <a:t>Standardised APIs through Plaid and Open Banking protocols</a:t>
            </a:r>
            <a:endParaRPr lang="en-US" sz="1450" dirty="0"/>
          </a:p>
        </p:txBody>
      </p:sp>
      <p:sp>
        <p:nvSpPr>
          <p:cNvPr id="25" name="Shape 23"/>
          <p:cNvSpPr/>
          <p:nvPr/>
        </p:nvSpPr>
        <p:spPr>
          <a:xfrm>
            <a:off x="7547967" y="4899065"/>
            <a:ext cx="6444139" cy="1183005"/>
          </a:xfrm>
          <a:prstGeom prst="roundRect">
            <a:avLst>
              <a:gd name="adj" fmla="val 9275"/>
            </a:avLst>
          </a:prstGeom>
          <a:solidFill>
            <a:srgbClr val="1F1F1F"/>
          </a:solidFill>
          <a:ln w="22860">
            <a:solidFill>
              <a:srgbClr val="575757"/>
            </a:solidFill>
            <a:prstDash val="solid"/>
          </a:ln>
        </p:spPr>
      </p:sp>
      <p:sp>
        <p:nvSpPr>
          <p:cNvPr id="26" name="Shape 24"/>
          <p:cNvSpPr/>
          <p:nvPr/>
        </p:nvSpPr>
        <p:spPr>
          <a:xfrm>
            <a:off x="7525107" y="4899065"/>
            <a:ext cx="91440" cy="1183005"/>
          </a:xfrm>
          <a:prstGeom prst="roundRect">
            <a:avLst>
              <a:gd name="adj" fmla="val 30276"/>
            </a:avLst>
          </a:prstGeom>
          <a:solidFill>
            <a:srgbClr val="F5F547"/>
          </a:solidFill>
          <a:ln/>
        </p:spPr>
      </p:sp>
      <p:sp>
        <p:nvSpPr>
          <p:cNvPr id="27" name="Text 25"/>
          <p:cNvSpPr/>
          <p:nvPr/>
        </p:nvSpPr>
        <p:spPr>
          <a:xfrm>
            <a:off x="7823954" y="5106472"/>
            <a:ext cx="2306955" cy="288369"/>
          </a:xfrm>
          <a:prstGeom prst="rect">
            <a:avLst/>
          </a:prstGeom>
          <a:noFill/>
          <a:ln/>
        </p:spPr>
        <p:txBody>
          <a:bodyPr wrap="none" lIns="0" tIns="0" rIns="0" bIns="0" rtlCol="0" anchor="t"/>
          <a:lstStyle/>
          <a:p>
            <a:pPr marL="0" indent="0" algn="l">
              <a:lnSpc>
                <a:spcPts val="2250"/>
              </a:lnSpc>
              <a:buNone/>
            </a:pPr>
            <a:r>
              <a:rPr lang="en-US" sz="1800" dirty="0">
                <a:solidFill>
                  <a:srgbClr val="BFBFBF"/>
                </a:solidFill>
                <a:latin typeface="Instrument Sans Medium" pitchFamily="34" charset="0"/>
                <a:ea typeface="Instrument Sans Medium" pitchFamily="34" charset="-122"/>
                <a:cs typeface="Instrument Sans Medium" pitchFamily="34" charset="-120"/>
              </a:rPr>
              <a:t>Scalability</a:t>
            </a:r>
            <a:endParaRPr lang="en-US" sz="1800" dirty="0"/>
          </a:p>
        </p:txBody>
      </p:sp>
      <p:sp>
        <p:nvSpPr>
          <p:cNvPr id="28" name="Text 26"/>
          <p:cNvSpPr/>
          <p:nvPr/>
        </p:nvSpPr>
        <p:spPr>
          <a:xfrm>
            <a:off x="7823954" y="5579388"/>
            <a:ext cx="5960745" cy="295275"/>
          </a:xfrm>
          <a:prstGeom prst="rect">
            <a:avLst/>
          </a:prstGeom>
          <a:noFill/>
          <a:ln/>
        </p:spPr>
        <p:txBody>
          <a:bodyPr wrap="none" lIns="0" tIns="0" rIns="0" bIns="0" rtlCol="0" anchor="t"/>
          <a:lstStyle/>
          <a:p>
            <a:pPr marL="0" indent="0" algn="l">
              <a:lnSpc>
                <a:spcPts val="2300"/>
              </a:lnSpc>
              <a:buNone/>
            </a:pPr>
            <a:r>
              <a:rPr lang="en-US" sz="1450" dirty="0">
                <a:solidFill>
                  <a:srgbClr val="BFBFBF"/>
                </a:solidFill>
                <a:latin typeface="Open Sans" pitchFamily="34" charset="0"/>
                <a:ea typeface="Open Sans" pitchFamily="34" charset="-122"/>
                <a:cs typeface="Open Sans" pitchFamily="34" charset="-120"/>
              </a:rPr>
              <a:t>Cloud-native microservices architecture for seamless growth</a:t>
            </a:r>
            <a:endParaRPr lang="en-US" sz="1450" dirty="0"/>
          </a:p>
        </p:txBody>
      </p:sp>
      <p:sp>
        <p:nvSpPr>
          <p:cNvPr id="29" name="Shape 27"/>
          <p:cNvSpPr/>
          <p:nvPr/>
        </p:nvSpPr>
        <p:spPr>
          <a:xfrm>
            <a:off x="7547967" y="6266617"/>
            <a:ext cx="6444139" cy="1183005"/>
          </a:xfrm>
          <a:prstGeom prst="roundRect">
            <a:avLst>
              <a:gd name="adj" fmla="val 9275"/>
            </a:avLst>
          </a:prstGeom>
          <a:solidFill>
            <a:srgbClr val="1F1F1F"/>
          </a:solidFill>
          <a:ln w="22860">
            <a:solidFill>
              <a:srgbClr val="575757"/>
            </a:solidFill>
            <a:prstDash val="solid"/>
          </a:ln>
        </p:spPr>
      </p:sp>
      <p:sp>
        <p:nvSpPr>
          <p:cNvPr id="30" name="Shape 28"/>
          <p:cNvSpPr/>
          <p:nvPr/>
        </p:nvSpPr>
        <p:spPr>
          <a:xfrm>
            <a:off x="7525107" y="6266617"/>
            <a:ext cx="91440" cy="1183005"/>
          </a:xfrm>
          <a:prstGeom prst="roundRect">
            <a:avLst>
              <a:gd name="adj" fmla="val 30276"/>
            </a:avLst>
          </a:prstGeom>
          <a:solidFill>
            <a:srgbClr val="F5F547"/>
          </a:solidFill>
          <a:ln/>
        </p:spPr>
      </p:sp>
      <p:sp>
        <p:nvSpPr>
          <p:cNvPr id="31" name="Text 29"/>
          <p:cNvSpPr/>
          <p:nvPr/>
        </p:nvSpPr>
        <p:spPr>
          <a:xfrm>
            <a:off x="7823954" y="6474023"/>
            <a:ext cx="2306955" cy="288369"/>
          </a:xfrm>
          <a:prstGeom prst="rect">
            <a:avLst/>
          </a:prstGeom>
          <a:noFill/>
          <a:ln/>
        </p:spPr>
        <p:txBody>
          <a:bodyPr wrap="none" lIns="0" tIns="0" rIns="0" bIns="0" rtlCol="0" anchor="t"/>
          <a:lstStyle/>
          <a:p>
            <a:pPr marL="0" indent="0" algn="l">
              <a:lnSpc>
                <a:spcPts val="2250"/>
              </a:lnSpc>
              <a:buNone/>
            </a:pPr>
            <a:r>
              <a:rPr lang="en-US" sz="1800" dirty="0">
                <a:solidFill>
                  <a:srgbClr val="BFBFBF"/>
                </a:solidFill>
                <a:latin typeface="Instrument Sans Medium" pitchFamily="34" charset="0"/>
                <a:ea typeface="Instrument Sans Medium" pitchFamily="34" charset="-122"/>
                <a:cs typeface="Instrument Sans Medium" pitchFamily="34" charset="-120"/>
              </a:rPr>
              <a:t>User Adoption</a:t>
            </a:r>
            <a:endParaRPr lang="en-US" sz="1800" dirty="0"/>
          </a:p>
        </p:txBody>
      </p:sp>
      <p:sp>
        <p:nvSpPr>
          <p:cNvPr id="32" name="Text 30"/>
          <p:cNvSpPr/>
          <p:nvPr/>
        </p:nvSpPr>
        <p:spPr>
          <a:xfrm>
            <a:off x="7823954" y="6946940"/>
            <a:ext cx="5960745" cy="295275"/>
          </a:xfrm>
          <a:prstGeom prst="rect">
            <a:avLst/>
          </a:prstGeom>
          <a:noFill/>
          <a:ln/>
        </p:spPr>
        <p:txBody>
          <a:bodyPr wrap="none" lIns="0" tIns="0" rIns="0" bIns="0" rtlCol="0" anchor="t"/>
          <a:lstStyle/>
          <a:p>
            <a:pPr marL="0" indent="0" algn="l">
              <a:lnSpc>
                <a:spcPts val="2300"/>
              </a:lnSpc>
              <a:buNone/>
            </a:pPr>
            <a:r>
              <a:rPr lang="en-US" sz="1450" dirty="0">
                <a:solidFill>
                  <a:srgbClr val="BFBFBF"/>
                </a:solidFill>
                <a:latin typeface="Open Sans" pitchFamily="34" charset="0"/>
                <a:ea typeface="Open Sans" pitchFamily="34" charset="-122"/>
                <a:cs typeface="Open Sans" pitchFamily="34" charset="-120"/>
              </a:rPr>
              <a:t>Intuitive UX design with gamified financial goal achievement</a:t>
            </a:r>
            <a:endParaRPr lang="en-US" sz="1450" dirty="0"/>
          </a:p>
        </p:txBody>
      </p:sp>
      <p:sp>
        <p:nvSpPr>
          <p:cNvPr id="33" name="Rectangle 32">
            <a:extLst>
              <a:ext uri="{FF2B5EF4-FFF2-40B4-BE49-F238E27FC236}">
                <a16:creationId xmlns:a16="http://schemas.microsoft.com/office/drawing/2014/main" id="{68CFA509-38D6-5C4A-330A-429278EE4ACE}"/>
              </a:ext>
            </a:extLst>
          </p:cNvPr>
          <p:cNvSpPr/>
          <p:nvPr/>
        </p:nvSpPr>
        <p:spPr>
          <a:xfrm>
            <a:off x="12467063" y="7700295"/>
            <a:ext cx="2040674" cy="444486"/>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651</Words>
  <Application>Microsoft Office PowerPoint</Application>
  <PresentationFormat>Custom</PresentationFormat>
  <Paragraphs>105</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Instrument Sans Medium</vt:lpstr>
      <vt:lpstr>Open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Hemant Prajapati</cp:lastModifiedBy>
  <cp:revision>3</cp:revision>
  <dcterms:created xsi:type="dcterms:W3CDTF">2025-09-18T09:05:50Z</dcterms:created>
  <dcterms:modified xsi:type="dcterms:W3CDTF">2025-09-18T09:14:31Z</dcterms:modified>
</cp:coreProperties>
</file>